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1626" r:id="rId2"/>
    <p:sldId id="1639" r:id="rId3"/>
    <p:sldId id="2762" r:id="rId4"/>
    <p:sldId id="2761" r:id="rId5"/>
    <p:sldId id="2764" r:id="rId6"/>
    <p:sldId id="267" r:id="rId7"/>
    <p:sldId id="2765" r:id="rId8"/>
    <p:sldId id="278" r:id="rId9"/>
    <p:sldId id="2763" r:id="rId10"/>
    <p:sldId id="277" r:id="rId11"/>
    <p:sldId id="279" r:id="rId12"/>
    <p:sldId id="2757" r:id="rId13"/>
    <p:sldId id="2758" r:id="rId14"/>
    <p:sldId id="2759" r:id="rId15"/>
    <p:sldId id="2760" r:id="rId16"/>
    <p:sldId id="25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75" autoAdjust="0"/>
    <p:restoredTop sz="84708" autoAdjust="0"/>
  </p:normalViewPr>
  <p:slideViewPr>
    <p:cSldViewPr snapToGrid="0">
      <p:cViewPr varScale="1">
        <p:scale>
          <a:sx n="62" d="100"/>
          <a:sy n="62" d="100"/>
        </p:scale>
        <p:origin x="978" y="6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C84509-EF62-43F5-8368-4C5712A495C2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2B3019-7A99-47DB-866E-EAC9F431B1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451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96B5C-12A0-4042-B4D0-BD3B9A4F58C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5403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4748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387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830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576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707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6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88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2478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518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from the read me file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850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500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884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2B3019-7A99-47DB-866E-EAC9F431B12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8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18065-62DD-4DAC-89F0-966794D44E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A1DA8D-D78D-4569-B05E-12324906B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2DE09-82B7-48A9-B0B5-2D78A8DB0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EF126-322E-416E-9C15-EF7331130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8ADC1-C6C6-4E1B-9180-117F62ECF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01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DD39A-F4AC-4054-8585-3A2D2EEDB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40D76D-882D-4A74-AC50-6EEC95DFE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1AE43-3C64-446C-AAFA-B498D6837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CB118-E915-4953-9B22-21F699D8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6490E-AFE0-42A6-9C9C-C4A146A8B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72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10AB-5B23-4B91-ADD8-D71D8EE2A3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17267A-FB4C-4780-B18E-5ACA0615D6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E0436-5BDE-4F05-B9AB-FD4EE3D1B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AAC8D-25B8-462A-BBC7-F9D39BDCB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7D7FE-6954-4E48-B649-4BF5C819B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3241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Tex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7764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8" name="Conector reto 49">
            <a:extLst>
              <a:ext uri="{FF2B5EF4-FFF2-40B4-BE49-F238E27FC236}">
                <a16:creationId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2088425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176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lank-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72748"/>
          </a:xfrm>
          <a:prstGeom prst="rect">
            <a:avLst/>
          </a:prstGeom>
          <a:solidFill>
            <a:srgbClr val="E5E6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1" name="Picture 190"/>
          <p:cNvPicPr>
            <a:picLocks noChangeAspect="1"/>
          </p:cNvPicPr>
          <p:nvPr userDrawn="1"/>
        </p:nvPicPr>
        <p:blipFill>
          <a:blip r:embed="rId2"/>
          <a:srcRect l="15238" t="1123" r="17034" b="36944"/>
          <a:stretch>
            <a:fillRect/>
          </a:stretch>
        </p:blipFill>
        <p:spPr>
          <a:xfrm>
            <a:off x="-29497" y="-58994"/>
            <a:ext cx="12231330" cy="6964328"/>
          </a:xfrm>
          <a:custGeom>
            <a:avLst/>
            <a:gdLst>
              <a:gd name="connsiteX0" fmla="*/ 0 w 12231330"/>
              <a:gd name="connsiteY0" fmla="*/ 0 h 6964328"/>
              <a:gd name="connsiteX1" fmla="*/ 12231330 w 12231330"/>
              <a:gd name="connsiteY1" fmla="*/ 0 h 6964328"/>
              <a:gd name="connsiteX2" fmla="*/ 12231330 w 12231330"/>
              <a:gd name="connsiteY2" fmla="*/ 6964328 h 6964328"/>
              <a:gd name="connsiteX3" fmla="*/ 0 w 12231330"/>
              <a:gd name="connsiteY3" fmla="*/ 6964328 h 696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31330" h="6964328">
                <a:moveTo>
                  <a:pt x="0" y="0"/>
                </a:moveTo>
                <a:lnTo>
                  <a:pt x="12231330" y="0"/>
                </a:lnTo>
                <a:lnTo>
                  <a:pt x="12231330" y="6964328"/>
                </a:lnTo>
                <a:lnTo>
                  <a:pt x="0" y="6964328"/>
                </a:lnTo>
                <a:close/>
              </a:path>
            </a:pathLst>
          </a:custGeom>
        </p:spPr>
      </p:pic>
      <p:sp>
        <p:nvSpPr>
          <p:cNvPr id="18" name="Freeform 17"/>
          <p:cNvSpPr>
            <a:spLocks/>
          </p:cNvSpPr>
          <p:nvPr userDrawn="1"/>
        </p:nvSpPr>
        <p:spPr bwMode="auto">
          <a:xfrm>
            <a:off x="7649574" y="-58994"/>
            <a:ext cx="4562091" cy="1536330"/>
          </a:xfrm>
          <a:custGeom>
            <a:avLst/>
            <a:gdLst>
              <a:gd name="connsiteX0" fmla="*/ 0 w 4562091"/>
              <a:gd name="connsiteY0" fmla="*/ 0 h 1536330"/>
              <a:gd name="connsiteX1" fmla="*/ 4562091 w 4562091"/>
              <a:gd name="connsiteY1" fmla="*/ 0 h 1536330"/>
              <a:gd name="connsiteX2" fmla="*/ 4562091 w 4562091"/>
              <a:gd name="connsiteY2" fmla="*/ 1355391 h 1536330"/>
              <a:gd name="connsiteX3" fmla="*/ 4341847 w 4562091"/>
              <a:gd name="connsiteY3" fmla="*/ 1429920 h 1536330"/>
              <a:gd name="connsiteX4" fmla="*/ 604405 w 4562091"/>
              <a:gd name="connsiteY4" fmla="*/ 1372496 h 1536330"/>
              <a:gd name="connsiteX5" fmla="*/ 24640 w 4562091"/>
              <a:gd name="connsiteY5" fmla="*/ 88926 h 153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62091" h="1536330">
                <a:moveTo>
                  <a:pt x="0" y="0"/>
                </a:moveTo>
                <a:lnTo>
                  <a:pt x="4562091" y="0"/>
                </a:lnTo>
                <a:lnTo>
                  <a:pt x="4562091" y="1355391"/>
                </a:lnTo>
                <a:lnTo>
                  <a:pt x="4341847" y="1429920"/>
                </a:lnTo>
                <a:cubicBezTo>
                  <a:pt x="3089396" y="1763288"/>
                  <a:pt x="1475214" y="1190157"/>
                  <a:pt x="604405" y="1372496"/>
                </a:cubicBezTo>
                <a:cubicBezTo>
                  <a:pt x="363694" y="958249"/>
                  <a:pt x="165461" y="525413"/>
                  <a:pt x="24640" y="889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55225" y="365175"/>
            <a:ext cx="2958750" cy="64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025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ct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38EB8B05-1295-4FBE-8D2F-3BFEB534AE5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638114" y="662159"/>
            <a:ext cx="4883669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3000"/>
              </a:lnSpc>
              <a:defRPr sz="2600" b="0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89F369BB-997D-4351-8E94-506F593BC82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638114" y="4374297"/>
            <a:ext cx="4883669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3000"/>
              </a:lnSpc>
              <a:defRPr sz="2600" b="0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1DC896E0-16D3-438F-B293-ED80E1183A7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638113" y="4810699"/>
            <a:ext cx="4883670" cy="171710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/>
            </a:lvl1pPr>
            <a:lvl2pPr marL="173038" indent="-168275">
              <a:lnSpc>
                <a:spcPts val="1400"/>
              </a:lnSpc>
              <a:defRPr sz="1200"/>
            </a:lvl2pPr>
            <a:lvl3pPr marL="347663" indent="-174625">
              <a:lnSpc>
                <a:spcPts val="1200"/>
              </a:lnSpc>
              <a:defRPr sz="1100"/>
            </a:lvl3pPr>
            <a:lvl4pPr marL="404813" indent="-115888">
              <a:lnSpc>
                <a:spcPts val="1100"/>
              </a:lnSpc>
              <a:defRPr sz="10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66AF42E-C565-4CFD-A0C6-69ADC5ED724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638113" y="1265729"/>
            <a:ext cx="1981648" cy="105837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400"/>
              </a:lnSpc>
              <a:defRPr sz="12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FEEE7B4B-7781-4178-8912-CB53DC7910B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473096" y="1265729"/>
            <a:ext cx="1981648" cy="105837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400"/>
              </a:lnSpc>
              <a:defRPr sz="12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65D71B9F-4F61-41D4-A7CC-FD63E71DC5A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638113" y="2455544"/>
            <a:ext cx="1981648" cy="105837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400"/>
              </a:lnSpc>
              <a:defRPr sz="12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1BD170B4-C089-4F45-8016-02293706DE3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473096" y="2455544"/>
            <a:ext cx="1981648" cy="105837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400"/>
              </a:lnSpc>
              <a:defRPr sz="12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1D38B64-120F-4B33-BFE3-9536C55688C0}"/>
              </a:ext>
            </a:extLst>
          </p:cNvPr>
          <p:cNvSpPr>
            <a:spLocks/>
          </p:cNvSpPr>
          <p:nvPr userDrawn="1"/>
        </p:nvSpPr>
        <p:spPr bwMode="auto">
          <a:xfrm>
            <a:off x="0" y="0"/>
            <a:ext cx="6314264" cy="6858000"/>
          </a:xfrm>
          <a:custGeom>
            <a:avLst/>
            <a:gdLst>
              <a:gd name="connsiteX0" fmla="*/ 0 w 6314264"/>
              <a:gd name="connsiteY0" fmla="*/ 0 h 6850062"/>
              <a:gd name="connsiteX1" fmla="*/ 2371778 w 6314264"/>
              <a:gd name="connsiteY1" fmla="*/ 0 h 6850062"/>
              <a:gd name="connsiteX2" fmla="*/ 5821131 w 6314264"/>
              <a:gd name="connsiteY2" fmla="*/ 4462172 h 6850062"/>
              <a:gd name="connsiteX3" fmla="*/ 5967979 w 6314264"/>
              <a:gd name="connsiteY3" fmla="*/ 6737018 h 6850062"/>
              <a:gd name="connsiteX4" fmla="*/ 5901053 w 6314264"/>
              <a:gd name="connsiteY4" fmla="*/ 6850062 h 6850062"/>
              <a:gd name="connsiteX5" fmla="*/ 0 w 6314264"/>
              <a:gd name="connsiteY5" fmla="*/ 6850062 h 6850062"/>
              <a:gd name="connsiteX6" fmla="*/ 0 w 6314264"/>
              <a:gd name="connsiteY6" fmla="*/ 6791481 h 6850062"/>
              <a:gd name="connsiteX7" fmla="*/ 0 w 6314264"/>
              <a:gd name="connsiteY7" fmla="*/ 0 h 685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14264" h="6850062">
                <a:moveTo>
                  <a:pt x="0" y="0"/>
                </a:moveTo>
                <a:cubicBezTo>
                  <a:pt x="0" y="0"/>
                  <a:pt x="0" y="0"/>
                  <a:pt x="2371778" y="0"/>
                </a:cubicBezTo>
                <a:cubicBezTo>
                  <a:pt x="2402328" y="4520519"/>
                  <a:pt x="6334924" y="5918074"/>
                  <a:pt x="5821131" y="4462172"/>
                </a:cubicBezTo>
                <a:cubicBezTo>
                  <a:pt x="6272436" y="4633046"/>
                  <a:pt x="6588349" y="5598554"/>
                  <a:pt x="5967979" y="6737018"/>
                </a:cubicBezTo>
                <a:lnTo>
                  <a:pt x="5901053" y="6850062"/>
                </a:lnTo>
                <a:lnTo>
                  <a:pt x="0" y="6850062"/>
                </a:lnTo>
                <a:lnTo>
                  <a:pt x="0" y="6791481"/>
                </a:lnTo>
                <a:cubicBezTo>
                  <a:pt x="0" y="5305461"/>
                  <a:pt x="0" y="3143977"/>
                  <a:pt x="0" y="0"/>
                </a:cubicBezTo>
                <a:close/>
              </a:path>
            </a:pathLst>
          </a:custGeom>
          <a:solidFill>
            <a:srgbClr val="2C00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pt-PT"/>
          </a:p>
        </p:txBody>
      </p:sp>
      <p:sp>
        <p:nvSpPr>
          <p:cNvPr id="23" name="Freeform 26">
            <a:extLst>
              <a:ext uri="{FF2B5EF4-FFF2-40B4-BE49-F238E27FC236}">
                <a16:creationId xmlns:a16="http://schemas.microsoft.com/office/drawing/2014/main" id="{B017E329-98D6-4441-B449-FBAD88FAA377}"/>
              </a:ext>
            </a:extLst>
          </p:cNvPr>
          <p:cNvSpPr>
            <a:spLocks/>
          </p:cNvSpPr>
          <p:nvPr userDrawn="1"/>
        </p:nvSpPr>
        <p:spPr bwMode="auto">
          <a:xfrm>
            <a:off x="5688408" y="4703082"/>
            <a:ext cx="414338" cy="339383"/>
          </a:xfrm>
          <a:custGeom>
            <a:avLst/>
            <a:gdLst>
              <a:gd name="T0" fmla="*/ 99 w 149"/>
              <a:gd name="T1" fmla="*/ 85 h 122"/>
              <a:gd name="T2" fmla="*/ 149 w 149"/>
              <a:gd name="T3" fmla="*/ 34 h 122"/>
              <a:gd name="T4" fmla="*/ 112 w 149"/>
              <a:gd name="T5" fmla="*/ 0 h 122"/>
              <a:gd name="T6" fmla="*/ 39 w 149"/>
              <a:gd name="T7" fmla="*/ 78 h 122"/>
              <a:gd name="T8" fmla="*/ 0 w 149"/>
              <a:gd name="T9" fmla="*/ 114 h 122"/>
              <a:gd name="T10" fmla="*/ 29 w 149"/>
              <a:gd name="T11" fmla="*/ 122 h 122"/>
              <a:gd name="T12" fmla="*/ 99 w 149"/>
              <a:gd name="T13" fmla="*/ 99 h 122"/>
              <a:gd name="T14" fmla="*/ 64 w 149"/>
              <a:gd name="T15" fmla="*/ 68 h 122"/>
              <a:gd name="T16" fmla="*/ 99 w 149"/>
              <a:gd name="T17" fmla="*/ 85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9" h="122">
                <a:moveTo>
                  <a:pt x="99" y="85"/>
                </a:moveTo>
                <a:cubicBezTo>
                  <a:pt x="127" y="85"/>
                  <a:pt x="149" y="62"/>
                  <a:pt x="149" y="34"/>
                </a:cubicBezTo>
                <a:cubicBezTo>
                  <a:pt x="147" y="22"/>
                  <a:pt x="143" y="0"/>
                  <a:pt x="112" y="0"/>
                </a:cubicBezTo>
                <a:cubicBezTo>
                  <a:pt x="78" y="0"/>
                  <a:pt x="67" y="48"/>
                  <a:pt x="39" y="78"/>
                </a:cubicBezTo>
                <a:cubicBezTo>
                  <a:pt x="37" y="96"/>
                  <a:pt x="20" y="111"/>
                  <a:pt x="0" y="114"/>
                </a:cubicBezTo>
                <a:cubicBezTo>
                  <a:pt x="5" y="119"/>
                  <a:pt x="16" y="122"/>
                  <a:pt x="29" y="122"/>
                </a:cubicBezTo>
                <a:cubicBezTo>
                  <a:pt x="54" y="122"/>
                  <a:pt x="84" y="115"/>
                  <a:pt x="99" y="99"/>
                </a:cubicBezTo>
                <a:cubicBezTo>
                  <a:pt x="78" y="100"/>
                  <a:pt x="65" y="86"/>
                  <a:pt x="64" y="68"/>
                </a:cubicBezTo>
                <a:cubicBezTo>
                  <a:pt x="74" y="80"/>
                  <a:pt x="85" y="85"/>
                  <a:pt x="99" y="85"/>
                </a:cubicBezTo>
              </a:path>
            </a:pathLst>
          </a:custGeom>
          <a:solidFill>
            <a:srgbClr val="00B9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 b="1"/>
          </a:p>
        </p:txBody>
      </p:sp>
      <p:sp>
        <p:nvSpPr>
          <p:cNvPr id="24" name="Freeform 27">
            <a:extLst>
              <a:ext uri="{FF2B5EF4-FFF2-40B4-BE49-F238E27FC236}">
                <a16:creationId xmlns:a16="http://schemas.microsoft.com/office/drawing/2014/main" id="{8015E310-A729-4C80-936F-71D663EE6DA7}"/>
              </a:ext>
            </a:extLst>
          </p:cNvPr>
          <p:cNvSpPr>
            <a:spLocks/>
          </p:cNvSpPr>
          <p:nvPr userDrawn="1"/>
        </p:nvSpPr>
        <p:spPr bwMode="auto">
          <a:xfrm>
            <a:off x="5471869" y="4458435"/>
            <a:ext cx="630877" cy="536142"/>
          </a:xfrm>
          <a:custGeom>
            <a:avLst/>
            <a:gdLst>
              <a:gd name="T0" fmla="*/ 227 w 227"/>
              <a:gd name="T1" fmla="*/ 120 h 193"/>
              <a:gd name="T2" fmla="*/ 188 w 227"/>
              <a:gd name="T3" fmla="*/ 40 h 193"/>
              <a:gd name="T4" fmla="*/ 127 w 227"/>
              <a:gd name="T5" fmla="*/ 3 h 193"/>
              <a:gd name="T6" fmla="*/ 122 w 227"/>
              <a:gd name="T7" fmla="*/ 0 h 193"/>
              <a:gd name="T8" fmla="*/ 122 w 227"/>
              <a:gd name="T9" fmla="*/ 0 h 193"/>
              <a:gd name="T10" fmla="*/ 0 w 227"/>
              <a:gd name="T11" fmla="*/ 125 h 193"/>
              <a:gd name="T12" fmla="*/ 42 w 227"/>
              <a:gd name="T13" fmla="*/ 187 h 193"/>
              <a:gd name="T14" fmla="*/ 85 w 227"/>
              <a:gd name="T15" fmla="*/ 188 h 193"/>
              <a:gd name="T16" fmla="*/ 117 w 227"/>
              <a:gd name="T17" fmla="*/ 166 h 193"/>
              <a:gd name="T18" fmla="*/ 190 w 227"/>
              <a:gd name="T19" fmla="*/ 88 h 193"/>
              <a:gd name="T20" fmla="*/ 227 w 227"/>
              <a:gd name="T21" fmla="*/ 122 h 193"/>
              <a:gd name="T22" fmla="*/ 227 w 227"/>
              <a:gd name="T23" fmla="*/ 120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27" h="193">
                <a:moveTo>
                  <a:pt x="227" y="120"/>
                </a:moveTo>
                <a:cubicBezTo>
                  <a:pt x="226" y="89"/>
                  <a:pt x="211" y="62"/>
                  <a:pt x="188" y="40"/>
                </a:cubicBezTo>
                <a:cubicBezTo>
                  <a:pt x="170" y="24"/>
                  <a:pt x="149" y="12"/>
                  <a:pt x="127" y="3"/>
                </a:cubicBezTo>
                <a:cubicBezTo>
                  <a:pt x="125" y="2"/>
                  <a:pt x="123" y="1"/>
                  <a:pt x="122" y="0"/>
                </a:cubicBezTo>
                <a:cubicBezTo>
                  <a:pt x="122" y="0"/>
                  <a:pt x="122" y="0"/>
                  <a:pt x="122" y="0"/>
                </a:cubicBezTo>
                <a:cubicBezTo>
                  <a:pt x="94" y="33"/>
                  <a:pt x="0" y="57"/>
                  <a:pt x="0" y="125"/>
                </a:cubicBezTo>
                <a:cubicBezTo>
                  <a:pt x="0" y="152"/>
                  <a:pt x="17" y="177"/>
                  <a:pt x="42" y="187"/>
                </a:cubicBezTo>
                <a:cubicBezTo>
                  <a:pt x="56" y="193"/>
                  <a:pt x="71" y="193"/>
                  <a:pt x="85" y="188"/>
                </a:cubicBezTo>
                <a:cubicBezTo>
                  <a:pt x="98" y="184"/>
                  <a:pt x="108" y="176"/>
                  <a:pt x="117" y="166"/>
                </a:cubicBezTo>
                <a:cubicBezTo>
                  <a:pt x="145" y="136"/>
                  <a:pt x="156" y="88"/>
                  <a:pt x="190" y="88"/>
                </a:cubicBezTo>
                <a:cubicBezTo>
                  <a:pt x="221" y="88"/>
                  <a:pt x="225" y="110"/>
                  <a:pt x="227" y="122"/>
                </a:cubicBezTo>
                <a:cubicBezTo>
                  <a:pt x="227" y="122"/>
                  <a:pt x="227" y="121"/>
                  <a:pt x="227" y="120"/>
                </a:cubicBezTo>
              </a:path>
            </a:pathLst>
          </a:custGeom>
          <a:solidFill>
            <a:srgbClr val="007D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 b="1"/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BBB56F29-6918-4BD4-9377-61503A92646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12692" y="4869077"/>
            <a:ext cx="3344087" cy="108882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ts val="1600"/>
              </a:lnSpc>
              <a:spcAft>
                <a:spcPts val="0"/>
              </a:spcAft>
              <a:defRPr sz="14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Retângulo 43">
            <a:extLst>
              <a:ext uri="{FF2B5EF4-FFF2-40B4-BE49-F238E27FC236}">
                <a16:creationId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sp>
        <p:nvSpPr>
          <p:cNvPr id="26" name="Rectangle 27">
            <a:hlinkClick r:id="rId2"/>
            <a:extLst>
              <a:ext uri="{FF2B5EF4-FFF2-40B4-BE49-F238E27FC236}">
                <a16:creationId xmlns:a16="http://schemas.microsoft.com/office/drawing/2014/main" id="{01E79924-19CE-4CC1-AB22-C215660A1070}"/>
              </a:ext>
            </a:extLst>
          </p:cNvPr>
          <p:cNvSpPr/>
          <p:nvPr userDrawn="1"/>
        </p:nvSpPr>
        <p:spPr>
          <a:xfrm>
            <a:off x="152494" y="6555758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MAIA | Automation Drive Swarm | August 2019</a:t>
            </a:r>
          </a:p>
        </p:txBody>
      </p:sp>
      <p:sp>
        <p:nvSpPr>
          <p:cNvPr id="27" name="Retângulo 43">
            <a:extLst>
              <a:ext uri="{FF2B5EF4-FFF2-40B4-BE49-F238E27FC236}">
                <a16:creationId xmlns:a16="http://schemas.microsoft.com/office/drawing/2014/main" id="{A2521C7B-F53C-4A01-B5EC-9EEC920C3581}"/>
              </a:ext>
            </a:extLst>
          </p:cNvPr>
          <p:cNvSpPr/>
          <p:nvPr userDrawn="1"/>
        </p:nvSpPr>
        <p:spPr>
          <a:xfrm>
            <a:off x="5015880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2019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8912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B7512-E712-412B-B393-20D6B44E4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CA4D0-0BD7-48D9-880A-6D20E299F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12D34-48A0-4545-9F2E-1630ADDD3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39F2C-7C88-44F0-AB58-A5B2F5F08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264C7-1BCD-4A10-BA4C-150AB9261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782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B6364-85E8-4451-B83D-679646AA6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C6D79C-395A-4CC0-96FB-21EDCE796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A012E-DA9C-4AE8-A677-EE227077E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54911-BF82-4126-9B10-10E878B81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578DE-CD5B-4AD3-8BAF-FE4739D4A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957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9A9F3-07C9-4E5D-ADA4-DF6CDD5E7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8B27B-E6FD-4D6F-BDBD-2ACD67972E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F2DE3B-107D-496E-8612-D7D42617B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20D17-4A02-43A2-8860-C4BF3835A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609364-F316-4D75-A371-1657D421B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6FED78-78FE-4A1E-A068-864A401C8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539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8241F-D4AA-4F94-9655-75058626C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1F440-A558-4D15-A655-04BAE8C72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6EF000-D701-4005-8E30-BB95D65C34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C73714-B367-4FB7-BD7B-6F4D7328E1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F218ED-2CFB-4D1B-B3F5-18E563B9F7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B9161C-C23C-4AC3-B93E-D31E87F2B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38E83-4827-49F1-B6E1-45654E254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6B6526-C6F8-4BDC-8DCA-17451F461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41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E3847-97DD-4C61-A3E6-C7662E64E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5E1A58-0ABE-41DF-800A-574269E7F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7B04E2-89CB-47D8-8BC4-A8AC5D27C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66600C-2C9E-4364-B54E-D946FE137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923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899871-F267-4826-98F8-68AC525F6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FCE18A-CEDD-4069-B626-C58E9846F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FFFE6D-703D-4257-830F-A0FA6F3F7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44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77DB3-75F5-439E-818D-B3E201B5B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83E6D-4E87-4559-A4F9-1811CB27C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6C833D-DC64-4FC3-BD17-4369D4899C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02F99A-5FE0-4076-8247-4BB924F4D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47923E-B5CF-4E03-8B9D-1BD186059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4A1D1C-EAAE-490D-994C-B42172EAA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401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A23B6-F805-4818-8A49-83D0D4548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F51425-774A-42BE-8195-E2DE08097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D0BC19-1199-4C25-B89E-9AE941C10F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DF5913-675D-45BB-B3CC-9FC29E205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DC1CF-CED2-4661-881B-14BF3AB23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EA4BB-0026-4EFF-944F-709F5E195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526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7E0647-240A-4B87-8395-2413C9308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23775-7715-46B2-B383-C9CD9EABA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71734-E4B0-4C66-AB58-4B11FF89C6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D37EC-F5D6-4A62-8798-BF0D2617AB75}" type="datetimeFigureOut">
              <a:rPr lang="en-US" smtClean="0"/>
              <a:t>5/21/2020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B0F74-83F0-4348-95AE-B67FF3799F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CF3CA-5ACD-40AD-83BB-D193A2A31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1EC44-3FFD-4F50-85AF-19E0238E8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93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Shreyas.Bhargave@Capgemini.com" TargetMode="External"/><Relationship Id="rId2" Type="http://schemas.openxmlformats.org/officeDocument/2006/relationships/hyperlink" Target="mailto:Sindhu.Bhaskaran@capgemini.com" TargetMode="Externa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AutoShape 459"/>
          <p:cNvSpPr>
            <a:spLocks noChangeAspect="1" noChangeArrowheads="1" noTextEdit="1"/>
          </p:cNvSpPr>
          <p:nvPr/>
        </p:nvSpPr>
        <p:spPr bwMode="auto">
          <a:xfrm>
            <a:off x="695325" y="1268413"/>
            <a:ext cx="7264400" cy="4976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5" name="Rectangle 509"/>
          <p:cNvSpPr>
            <a:spLocks noChangeArrowheads="1"/>
          </p:cNvSpPr>
          <p:nvPr/>
        </p:nvSpPr>
        <p:spPr bwMode="auto">
          <a:xfrm>
            <a:off x="3914775" y="996724"/>
            <a:ext cx="59311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1"/>
            <a:r>
              <a:rPr kumimoji="0" lang="en-US" altLang="en-US" sz="2900" b="0" i="0" u="none" strike="noStrike" cap="none" normalizeH="0" baseline="0" dirty="0">
                <a:ln>
                  <a:noFill/>
                </a:ln>
                <a:solidFill>
                  <a:srgbClr val="2B0A3D"/>
                </a:solidFill>
                <a:effectLst/>
                <a:latin typeface="Verdana" panose="020B0604030504040204" pitchFamily="34" charset="0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19" name="Rectangle 513"/>
          <p:cNvSpPr>
            <a:spLocks noChangeArrowheads="1"/>
          </p:cNvSpPr>
          <p:nvPr/>
        </p:nvSpPr>
        <p:spPr bwMode="auto">
          <a:xfrm>
            <a:off x="1133964" y="406638"/>
            <a:ext cx="63641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en-US" altLang="en-US" sz="2400" b="1" dirty="0">
                <a:solidFill>
                  <a:srgbClr val="2B0A3D"/>
                </a:solidFill>
                <a:latin typeface="Verdana" panose="020B0604030504040204" pitchFamily="34" charset="0"/>
              </a:rPr>
              <a:t>Chatbot Test Automation</a:t>
            </a:r>
          </a:p>
        </p:txBody>
      </p:sp>
      <p:sp>
        <p:nvSpPr>
          <p:cNvPr id="5" name="Rectangle 510">
            <a:extLst>
              <a:ext uri="{FF2B5EF4-FFF2-40B4-BE49-F238E27FC236}">
                <a16:creationId xmlns:a16="http://schemas.microsoft.com/office/drawing/2014/main" id="{626A8D88-C461-4532-898D-77D8869861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7013" y="1319889"/>
            <a:ext cx="384938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B0A3D"/>
                </a:solidFill>
                <a:effectLst/>
                <a:latin typeface="Verdana" panose="020B0604030504040204" pitchFamily="34" charset="0"/>
              </a:rPr>
              <a:t>Group Industrialization &amp; Automation</a:t>
            </a:r>
          </a:p>
          <a:p>
            <a:pPr lvl="0"/>
            <a:r>
              <a:rPr lang="en-US" altLang="en-US" sz="1600" dirty="0">
                <a:solidFill>
                  <a:srgbClr val="2B0A3D"/>
                </a:solidFill>
                <a:latin typeface="Verdana" panose="020B0604030504040204" pitchFamily="34" charset="0"/>
              </a:rPr>
              <a:t>April 2020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90761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29CDE8-E480-45BB-AAC7-9B719E313B3B}"/>
              </a:ext>
            </a:extLst>
          </p:cNvPr>
          <p:cNvSpPr txBox="1"/>
          <p:nvPr/>
        </p:nvSpPr>
        <p:spPr>
          <a:xfrm>
            <a:off x="196529" y="126493"/>
            <a:ext cx="11255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Testing Search scenario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B7F68E-7CEE-4E23-A62F-80E40399D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759" y="820765"/>
            <a:ext cx="4016520" cy="4016520"/>
          </a:xfrm>
          <a:prstGeom prst="rect">
            <a:avLst/>
          </a:prstGeom>
        </p:spPr>
      </p:pic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6109488C-E465-4BE4-A124-6EDAA605A69E}"/>
              </a:ext>
            </a:extLst>
          </p:cNvPr>
          <p:cNvSpPr/>
          <p:nvPr/>
        </p:nvSpPr>
        <p:spPr>
          <a:xfrm rot="5400000">
            <a:off x="5121396" y="2675500"/>
            <a:ext cx="3880025" cy="443544"/>
          </a:xfrm>
          <a:prstGeom prst="triangle">
            <a:avLst>
              <a:gd name="adj" fmla="val 503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FB27A91-31C0-4AF4-911B-7BBC8ED09BFF}"/>
              </a:ext>
            </a:extLst>
          </p:cNvPr>
          <p:cNvSpPr/>
          <p:nvPr/>
        </p:nvSpPr>
        <p:spPr>
          <a:xfrm>
            <a:off x="450581" y="2249929"/>
            <a:ext cx="2057400" cy="1155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Chatbot </a:t>
            </a:r>
          </a:p>
          <a:p>
            <a:pPr algn="ctr"/>
            <a:r>
              <a:rPr lang="en-US" sz="2400" b="1" dirty="0"/>
              <a:t>Under</a:t>
            </a:r>
          </a:p>
          <a:p>
            <a:pPr algn="ctr"/>
            <a:r>
              <a:rPr lang="en-US" sz="2400" b="1" dirty="0"/>
              <a:t>Test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695296B-1385-4158-8D96-01EC61A0A210}"/>
              </a:ext>
            </a:extLst>
          </p:cNvPr>
          <p:cNvSpPr/>
          <p:nvPr/>
        </p:nvSpPr>
        <p:spPr>
          <a:xfrm>
            <a:off x="4387581" y="967229"/>
            <a:ext cx="2057400" cy="11557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/>
              <a:t>Generator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AB0E20C-CFAC-4536-AE8E-D0628DB0BA61}"/>
              </a:ext>
            </a:extLst>
          </p:cNvPr>
          <p:cNvSpPr/>
          <p:nvPr/>
        </p:nvSpPr>
        <p:spPr>
          <a:xfrm>
            <a:off x="4387581" y="3409698"/>
            <a:ext cx="2057400" cy="11557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/>
              <a:t>Executor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A19CB6A-ABA2-46E2-9FD4-CE22E6EA8F1D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5391829" y="2122929"/>
            <a:ext cx="24452" cy="1282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lowchart: Document 39">
            <a:extLst>
              <a:ext uri="{FF2B5EF4-FFF2-40B4-BE49-F238E27FC236}">
                <a16:creationId xmlns:a16="http://schemas.microsoft.com/office/drawing/2014/main" id="{023C8740-8745-43E3-A261-AF96C6F95E5A}"/>
              </a:ext>
            </a:extLst>
          </p:cNvPr>
          <p:cNvSpPr/>
          <p:nvPr/>
        </p:nvSpPr>
        <p:spPr>
          <a:xfrm>
            <a:off x="450581" y="1145616"/>
            <a:ext cx="1463040" cy="731520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Question-List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94AF9E0-FAA0-432A-927B-8A9D12D0AF5C}"/>
              </a:ext>
            </a:extLst>
          </p:cNvPr>
          <p:cNvCxnSpPr>
            <a:cxnSpLocks/>
          </p:cNvCxnSpPr>
          <p:nvPr/>
        </p:nvCxnSpPr>
        <p:spPr>
          <a:xfrm flipV="1">
            <a:off x="1913621" y="1424572"/>
            <a:ext cx="2463008" cy="31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lowchart: Document 41">
            <a:extLst>
              <a:ext uri="{FF2B5EF4-FFF2-40B4-BE49-F238E27FC236}">
                <a16:creationId xmlns:a16="http://schemas.microsoft.com/office/drawing/2014/main" id="{F9EA3A1C-8AA2-46B4-BA47-7E64CC27CC7E}"/>
              </a:ext>
            </a:extLst>
          </p:cNvPr>
          <p:cNvSpPr/>
          <p:nvPr/>
        </p:nvSpPr>
        <p:spPr>
          <a:xfrm>
            <a:off x="2086341" y="3812580"/>
            <a:ext cx="1463040" cy="731520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Test_Result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02CDAC7-7E65-48A8-9279-BA37B6B4F042}"/>
              </a:ext>
            </a:extLst>
          </p:cNvPr>
          <p:cNvCxnSpPr>
            <a:stCxn id="36" idx="3"/>
            <a:endCxn id="37" idx="1"/>
          </p:cNvCxnSpPr>
          <p:nvPr/>
        </p:nvCxnSpPr>
        <p:spPr>
          <a:xfrm flipV="1">
            <a:off x="2507981" y="1545079"/>
            <a:ext cx="1879600" cy="12827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1B8FDBA-191E-474F-8086-ECD77BB8155B}"/>
              </a:ext>
            </a:extLst>
          </p:cNvPr>
          <p:cNvCxnSpPr>
            <a:stCxn id="36" idx="3"/>
            <a:endCxn id="38" idx="1"/>
          </p:cNvCxnSpPr>
          <p:nvPr/>
        </p:nvCxnSpPr>
        <p:spPr>
          <a:xfrm>
            <a:off x="2507981" y="2827779"/>
            <a:ext cx="1879600" cy="11597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lowchart: Document 44">
            <a:extLst>
              <a:ext uri="{FF2B5EF4-FFF2-40B4-BE49-F238E27FC236}">
                <a16:creationId xmlns:a16="http://schemas.microsoft.com/office/drawing/2014/main" id="{EAEC9A49-B60F-4F73-952A-EEAC4CB6B804}"/>
              </a:ext>
            </a:extLst>
          </p:cNvPr>
          <p:cNvSpPr/>
          <p:nvPr/>
        </p:nvSpPr>
        <p:spPr>
          <a:xfrm>
            <a:off x="4684761" y="2446092"/>
            <a:ext cx="1463040" cy="731520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Test-Input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E246074-1F1E-475E-97A8-648215D73AC3}"/>
              </a:ext>
            </a:extLst>
          </p:cNvPr>
          <p:cNvCxnSpPr>
            <a:cxnSpLocks/>
          </p:cNvCxnSpPr>
          <p:nvPr/>
        </p:nvCxnSpPr>
        <p:spPr>
          <a:xfrm flipH="1">
            <a:off x="3549381" y="4076629"/>
            <a:ext cx="838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1153BE19-07A4-4239-B1BE-BDFB6FC11D0C}"/>
              </a:ext>
            </a:extLst>
          </p:cNvPr>
          <p:cNvSpPr/>
          <p:nvPr/>
        </p:nvSpPr>
        <p:spPr>
          <a:xfrm>
            <a:off x="556275" y="5254321"/>
            <a:ext cx="1125524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/>
              <a:t>Search Query</a:t>
            </a:r>
            <a:r>
              <a:rPr lang="en-US" altLang="en-US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is triggered in chatbot UI through Selenium driver </a:t>
            </a:r>
            <a:endParaRPr lang="en-US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search scenario, test script detects whether it’s a valid or invalid response (i.e. results found or not)</a:t>
            </a:r>
            <a:endParaRPr lang="en-US" alt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test is successful if valid and invalid responses extracted are as expected</a:t>
            </a:r>
            <a:endParaRPr lang="en-US" alt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test fails if call to </a:t>
            </a:r>
            <a:r>
              <a:rPr lang="en-US" altLang="en-US" dirty="0" err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Sinequa</a:t>
            </a:r>
            <a:r>
              <a:rPr lang="en-US" altLang="en-US" dirty="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doesn’t go through and an error message is generated in the response </a:t>
            </a:r>
            <a:endParaRPr lang="en-US" altLang="en-US" sz="16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3D7A607-C68F-45EA-B3FF-A4A4C19CB51E}"/>
              </a:ext>
            </a:extLst>
          </p:cNvPr>
          <p:cNvSpPr/>
          <p:nvPr/>
        </p:nvSpPr>
        <p:spPr>
          <a:xfrm>
            <a:off x="7581992" y="381415"/>
            <a:ext cx="32837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/>
              <a:t>Sample Search Scenario </a:t>
            </a:r>
          </a:p>
        </p:txBody>
      </p:sp>
    </p:spTree>
    <p:extLst>
      <p:ext uri="{BB962C8B-B14F-4D97-AF65-F5344CB8AC3E}">
        <p14:creationId xmlns:p14="http://schemas.microsoft.com/office/powerpoint/2010/main" val="3380401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29CDE8-E480-45BB-AAC7-9B719E313B3B}"/>
              </a:ext>
            </a:extLst>
          </p:cNvPr>
          <p:cNvSpPr txBox="1"/>
          <p:nvPr/>
        </p:nvSpPr>
        <p:spPr>
          <a:xfrm>
            <a:off x="196528" y="126493"/>
            <a:ext cx="1138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54D6F7-80D0-42F8-91D1-ED7CD0C9FA72}"/>
              </a:ext>
            </a:extLst>
          </p:cNvPr>
          <p:cNvSpPr/>
          <p:nvPr/>
        </p:nvSpPr>
        <p:spPr>
          <a:xfrm>
            <a:off x="5624384" y="1113257"/>
            <a:ext cx="6485840" cy="5201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Benefit</a:t>
            </a:r>
          </a:p>
          <a:p>
            <a:pPr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Quantitive  Benefit	</a:t>
            </a:r>
          </a:p>
          <a:p>
            <a:pPr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Average Effort Saved (in </a:t>
            </a:r>
            <a:r>
              <a:rPr lang="en-US" sz="1600" dirty="0" err="1"/>
              <a:t>Hrs</a:t>
            </a:r>
            <a:r>
              <a:rPr lang="en-US" sz="1600" dirty="0"/>
              <a:t>)	11.02</a:t>
            </a:r>
          </a:p>
          <a:p>
            <a:pPr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Average Effort Saved is </a:t>
            </a:r>
            <a:r>
              <a:rPr lang="en-US" sz="1600"/>
              <a:t>in the range of 25 to 30 percent</a:t>
            </a:r>
            <a:endParaRPr lang="en-US" sz="1600" dirty="0"/>
          </a:p>
          <a:p>
            <a:pPr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Qualitative Benefit	</a:t>
            </a:r>
          </a:p>
          <a:p>
            <a:pPr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Automated test execution frees up team member's time </a:t>
            </a:r>
          </a:p>
          <a:p>
            <a:pPr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Can be executed at any time based on the application availability</a:t>
            </a:r>
          </a:p>
          <a:p>
            <a:pPr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Test result will be more objective and accurate	</a:t>
            </a:r>
          </a:p>
          <a:p>
            <a:pPr marL="800100" lvl="2">
              <a:spcAft>
                <a:spcPts val="600"/>
              </a:spcAft>
            </a:pPr>
            <a:endParaRPr lang="en-US" sz="1600" dirty="0"/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Next Steps</a:t>
            </a:r>
          </a:p>
          <a:p>
            <a:pPr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Make it robust for </a:t>
            </a:r>
            <a:r>
              <a:rPr lang="en-US" sz="1600" dirty="0" err="1"/>
              <a:t>QnA</a:t>
            </a:r>
            <a:r>
              <a:rPr lang="en-US" sz="1600" dirty="0"/>
              <a:t> scenarios across different implementations (Test for HR)</a:t>
            </a:r>
          </a:p>
          <a:p>
            <a:pPr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Test menu-driven bots</a:t>
            </a:r>
          </a:p>
          <a:p>
            <a:pPr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Test bot prompts cases for </a:t>
            </a:r>
            <a:r>
              <a:rPr lang="en-US" sz="1600" dirty="0" err="1"/>
              <a:t>QnAs</a:t>
            </a:r>
            <a:endParaRPr lang="en-US" sz="1600" dirty="0"/>
          </a:p>
          <a:p>
            <a:pPr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Test dialog based scenarios</a:t>
            </a:r>
          </a:p>
          <a:p>
            <a:endParaRPr lang="en-US" dirty="0"/>
          </a:p>
        </p:txBody>
      </p:sp>
      <p:sp>
        <p:nvSpPr>
          <p:cNvPr id="6" name="Retângulo 27">
            <a:extLst>
              <a:ext uri="{FF2B5EF4-FFF2-40B4-BE49-F238E27FC236}">
                <a16:creationId xmlns:a16="http://schemas.microsoft.com/office/drawing/2014/main" id="{29180083-3E64-4BB4-B5D7-304A8A9F8D3F}"/>
              </a:ext>
            </a:extLst>
          </p:cNvPr>
          <p:cNvSpPr/>
          <p:nvPr/>
        </p:nvSpPr>
        <p:spPr>
          <a:xfrm>
            <a:off x="0" y="1113257"/>
            <a:ext cx="5427857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Implementation Process </a:t>
            </a:r>
          </a:p>
          <a:p>
            <a:pPr marL="12001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Understanding System Under Test </a:t>
            </a:r>
          </a:p>
          <a:p>
            <a:pPr marL="1657350" lvl="3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Understand the functionality</a:t>
            </a:r>
          </a:p>
          <a:p>
            <a:pPr marL="1657350" lvl="3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Analyze the UI Design (html structure) </a:t>
            </a:r>
          </a:p>
          <a:p>
            <a:pPr marL="12001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Customization </a:t>
            </a:r>
          </a:p>
          <a:p>
            <a:pPr marL="1543050" lvl="3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Configuration </a:t>
            </a:r>
          </a:p>
          <a:p>
            <a:pPr marL="1543050" lvl="3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Code Change</a:t>
            </a:r>
          </a:p>
          <a:p>
            <a:pPr marL="10858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Setup &amp; Handover</a:t>
            </a:r>
          </a:p>
          <a:p>
            <a:pPr marL="800100" lvl="2">
              <a:spcAft>
                <a:spcPts val="600"/>
              </a:spcAft>
            </a:pPr>
            <a:endParaRPr lang="en-US" sz="1600" dirty="0"/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Scope of Testing across implementations </a:t>
            </a:r>
          </a:p>
          <a:p>
            <a:pPr marL="10858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 err="1"/>
              <a:t>MAiA</a:t>
            </a:r>
            <a:r>
              <a:rPr lang="en-US" sz="1600" dirty="0"/>
              <a:t> for Automation</a:t>
            </a:r>
          </a:p>
          <a:p>
            <a:pPr marL="10858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Cisco</a:t>
            </a:r>
          </a:p>
          <a:p>
            <a:pPr marL="10858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MAIA for Quality  - WIP </a:t>
            </a:r>
          </a:p>
          <a:p>
            <a:pPr marL="10858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MAIA for HR – to be done </a:t>
            </a:r>
          </a:p>
        </p:txBody>
      </p:sp>
    </p:spTree>
    <p:extLst>
      <p:ext uri="{BB962C8B-B14F-4D97-AF65-F5344CB8AC3E}">
        <p14:creationId xmlns:p14="http://schemas.microsoft.com/office/powerpoint/2010/main" val="894369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30"/>
          </p:nvPr>
        </p:nvSpPr>
        <p:spPr>
          <a:xfrm>
            <a:off x="6614641" y="3933056"/>
            <a:ext cx="4883669" cy="412363"/>
          </a:xfrm>
        </p:spPr>
        <p:txBody>
          <a:bodyPr/>
          <a:lstStyle/>
          <a:p>
            <a:r>
              <a:rPr lang="en-US" sz="2400" dirty="0"/>
              <a:t>Please contact for any queries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1"/>
          </p:nvPr>
        </p:nvSpPr>
        <p:spPr>
          <a:xfrm>
            <a:off x="6642556" y="4561443"/>
            <a:ext cx="5214084" cy="2035909"/>
          </a:xfrm>
        </p:spPr>
        <p:txBody>
          <a:bodyPr/>
          <a:lstStyle/>
          <a:p>
            <a:r>
              <a:rPr lang="en-US" dirty="0"/>
              <a:t>Sindhu Bhaskaran</a:t>
            </a:r>
          </a:p>
          <a:p>
            <a:r>
              <a:rPr lang="en-US" dirty="0"/>
              <a:t>Senior Director, Group Industrialization &amp; Automation</a:t>
            </a:r>
          </a:p>
          <a:p>
            <a:r>
              <a:rPr lang="en-US" dirty="0"/>
              <a:t>(</a:t>
            </a:r>
            <a:r>
              <a:rPr lang="en-US" dirty="0">
                <a:hlinkClick r:id="rId2"/>
              </a:rPr>
              <a:t>Sindhu.Bhaskaran@capgemini.com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Shreyas Bhargave</a:t>
            </a:r>
          </a:p>
          <a:p>
            <a:r>
              <a:rPr lang="en-US" dirty="0"/>
              <a:t>Director, Group Industrialization &amp; Automation</a:t>
            </a:r>
          </a:p>
          <a:p>
            <a:r>
              <a:rPr lang="en-US" dirty="0"/>
              <a:t>(</a:t>
            </a:r>
            <a:r>
              <a:rPr lang="en-US" dirty="0">
                <a:hlinkClick r:id="rId3"/>
              </a:rPr>
              <a:t>Shreyas.Bhargave@capgemini.com</a:t>
            </a:r>
            <a:r>
              <a:rPr lang="en-US" dirty="0"/>
              <a:t>)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6"/>
          </p:nvPr>
        </p:nvSpPr>
        <p:spPr>
          <a:xfrm>
            <a:off x="119336" y="1790890"/>
            <a:ext cx="3344087" cy="108882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263352" y="1412776"/>
            <a:ext cx="1800200" cy="1195387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85423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29CDE8-E480-45BB-AAC7-9B719E313B3B}"/>
              </a:ext>
            </a:extLst>
          </p:cNvPr>
          <p:cNvSpPr txBox="1"/>
          <p:nvPr/>
        </p:nvSpPr>
        <p:spPr>
          <a:xfrm>
            <a:off x="196528" y="126493"/>
            <a:ext cx="1138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Conclusion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57EA6F-BF52-4728-A94B-EB2AFE7A2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63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243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29CDE8-E480-45BB-AAC7-9B719E313B3B}"/>
              </a:ext>
            </a:extLst>
          </p:cNvPr>
          <p:cNvSpPr txBox="1"/>
          <p:nvPr/>
        </p:nvSpPr>
        <p:spPr>
          <a:xfrm>
            <a:off x="196528" y="126493"/>
            <a:ext cx="1138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Conclusion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4E8668-7B58-4776-A364-728F5D2D5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659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29CDE8-E480-45BB-AAC7-9B719E313B3B}"/>
              </a:ext>
            </a:extLst>
          </p:cNvPr>
          <p:cNvSpPr txBox="1"/>
          <p:nvPr/>
        </p:nvSpPr>
        <p:spPr>
          <a:xfrm>
            <a:off x="196528" y="126493"/>
            <a:ext cx="1138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Conclusion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A88D47-4ACF-45DD-BB97-65D282BDB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5946"/>
            <a:ext cx="12192001" cy="687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473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B7CC37-1672-4E06-92A7-439711E3EF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48791"/>
              </p:ext>
            </p:extLst>
          </p:nvPr>
        </p:nvGraphicFramePr>
        <p:xfrm>
          <a:off x="124120" y="752412"/>
          <a:ext cx="11943760" cy="58364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0631">
                  <a:extLst>
                    <a:ext uri="{9D8B030D-6E8A-4147-A177-3AD203B41FA5}">
                      <a16:colId xmlns:a16="http://schemas.microsoft.com/office/drawing/2014/main" val="1871496600"/>
                    </a:ext>
                  </a:extLst>
                </a:gridCol>
                <a:gridCol w="3031958">
                  <a:extLst>
                    <a:ext uri="{9D8B030D-6E8A-4147-A177-3AD203B41FA5}">
                      <a16:colId xmlns:a16="http://schemas.microsoft.com/office/drawing/2014/main" val="1214820847"/>
                    </a:ext>
                  </a:extLst>
                </a:gridCol>
                <a:gridCol w="4075231">
                  <a:extLst>
                    <a:ext uri="{9D8B030D-6E8A-4147-A177-3AD203B41FA5}">
                      <a16:colId xmlns:a16="http://schemas.microsoft.com/office/drawing/2014/main" val="3364066025"/>
                    </a:ext>
                  </a:extLst>
                </a:gridCol>
                <a:gridCol w="2985940">
                  <a:extLst>
                    <a:ext uri="{9D8B030D-6E8A-4147-A177-3AD203B41FA5}">
                      <a16:colId xmlns:a16="http://schemas.microsoft.com/office/drawing/2014/main" val="977826255"/>
                    </a:ext>
                  </a:extLst>
                </a:gridCol>
              </a:tblGrid>
              <a:tr h="38159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Findings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Botium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Microsoft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Selenium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254268"/>
                  </a:ext>
                </a:extLst>
              </a:tr>
              <a:tr h="766979">
                <a:tc>
                  <a:txBody>
                    <a:bodyPr/>
                    <a:lstStyle/>
                    <a:p>
                      <a:r>
                        <a:rPr lang="en-US" sz="1400" b="1" dirty="0"/>
                        <a:t>Key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100" dirty="0"/>
                        <a:t>CI/CD Integration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100" dirty="0"/>
                        <a:t>API Level testing</a:t>
                      </a:r>
                    </a:p>
                    <a:p>
                      <a:endParaRPr lang="en-US" sz="1100" dirty="0"/>
                    </a:p>
                    <a:p>
                      <a:r>
                        <a:rPr lang="en-US" sz="1100" dirty="0"/>
                        <a:t>**No GUI support for 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100" dirty="0"/>
                        <a:t>Unit testing</a:t>
                      </a:r>
                      <a:endParaRPr lang="en-US" sz="1100" dirty="0">
                        <a:highlight>
                          <a:srgbClr val="FFFF00"/>
                        </a:highlight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Functional tests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Ø"/>
                        <a:tabLst/>
                        <a:defRPr/>
                      </a:pPr>
                      <a:r>
                        <a:rPr lang="en-US" sz="1100" dirty="0"/>
                        <a:t>Trace activity on error handler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US" sz="11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100" dirty="0"/>
                        <a:t>Data driven test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100" dirty="0"/>
                        <a:t>Keyword driven test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100" dirty="0"/>
                        <a:t>Hybrid test</a:t>
                      </a:r>
                    </a:p>
                    <a:p>
                      <a:r>
                        <a:rPr lang="en-US" sz="1100" dirty="0"/>
                        <a:t>**Supports GUI (Web based application)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184430"/>
                  </a:ext>
                </a:extLst>
              </a:tr>
              <a:tr h="794999">
                <a:tc>
                  <a:txBody>
                    <a:bodyPr/>
                    <a:lstStyle/>
                    <a:p>
                      <a:r>
                        <a:rPr lang="en-US" sz="1400" b="1" dirty="0"/>
                        <a:t>Development Effort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Quick start wizard (predefined </a:t>
                      </a:r>
                      <a:r>
                        <a:rPr lang="en-US" sz="1100" dirty="0" err="1"/>
                        <a:t>testsets</a:t>
                      </a:r>
                      <a:r>
                        <a:rPr lang="en-US" sz="1100" dirty="0"/>
                        <a:t> and </a:t>
                      </a:r>
                      <a:r>
                        <a:rPr lang="en-US" sz="1100" dirty="0" err="1"/>
                        <a:t>enviroments</a:t>
                      </a:r>
                      <a:r>
                        <a:rPr lang="en-US" sz="1100" dirty="0"/>
                        <a:t>).</a:t>
                      </a:r>
                    </a:p>
                    <a:p>
                      <a:r>
                        <a:rPr lang="en-US" sz="1100" dirty="0"/>
                        <a:t>Less coding skill required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 err="1"/>
                        <a:t>Botium</a:t>
                      </a:r>
                      <a:r>
                        <a:rPr lang="en-US" sz="1100" dirty="0"/>
                        <a:t> connectors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NLU/NLP and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Medium coding skill required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Ease of implementation for Microsoft developer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High level of coding required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Reusability and Integration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Ease of Implementation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6349241"/>
                  </a:ext>
                </a:extLst>
              </a:tr>
              <a:tr h="441960">
                <a:tc>
                  <a:txBody>
                    <a:bodyPr/>
                    <a:lstStyle/>
                    <a:p>
                      <a:r>
                        <a:rPr lang="en-US" sz="1400" b="1" dirty="0"/>
                        <a:t>Learning Curve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Generic skills (Text / Excel)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Easy quick start setup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Easy and intuitive to create coded unit tests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Easy to understand the cause of the failure and the test output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Java/Python/</a:t>
                      </a:r>
                      <a:r>
                        <a:rPr lang="en-US" sz="1100" dirty="0" err="1"/>
                        <a:t>.Net</a:t>
                      </a:r>
                      <a:r>
                        <a:rPr lang="en-US" sz="1100" dirty="0"/>
                        <a:t> coding skill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Supports various Programming languages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463589"/>
                  </a:ext>
                </a:extLst>
              </a:tr>
              <a:tr h="952829">
                <a:tc>
                  <a:txBody>
                    <a:bodyPr/>
                    <a:lstStyle/>
                    <a:p>
                      <a:r>
                        <a:rPr lang="en-US" sz="1400" b="1" dirty="0"/>
                        <a:t>Flexibility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100" dirty="0"/>
                        <a:t>Less test sets(when running large data set)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100" dirty="0"/>
                        <a:t>Specialized only for Chatbot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100" dirty="0"/>
                        <a:t>Built-In Reporting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100" dirty="0"/>
                        <a:t>Emulators for testing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100" dirty="0"/>
                        <a:t>Different types of data driven test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100" dirty="0"/>
                        <a:t>Mock objects (dispatcher0 for the different dependencies of a dialogue (i.e. LUIS recognizers, </a:t>
                      </a:r>
                      <a:r>
                        <a:rPr lang="en-US" sz="1100" dirty="0" err="1"/>
                        <a:t>etc</a:t>
                      </a:r>
                      <a:r>
                        <a:rPr lang="en-US" sz="1100" dirty="0"/>
                        <a:t>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1100" dirty="0" err="1"/>
                        <a:t>DialogTestClient</a:t>
                      </a:r>
                      <a:r>
                        <a:rPr lang="en-US" sz="1100" dirty="0"/>
                        <a:t> (Target channels (Teams, Slack, Cortana, etc.)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100" dirty="0"/>
                        <a:t>Supports large test sets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100" dirty="0"/>
                        <a:t>Mobile testing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v"/>
                      </a:pPr>
                      <a:r>
                        <a:rPr lang="en-US" sz="1100" dirty="0"/>
                        <a:t>Web application (Chatbot testing using WebDriver)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0770549"/>
                  </a:ext>
                </a:extLst>
              </a:tr>
              <a:tr h="445199">
                <a:tc>
                  <a:txBody>
                    <a:bodyPr/>
                    <a:lstStyle/>
                    <a:p>
                      <a:r>
                        <a:rPr lang="en-US" sz="1400" b="1" dirty="0"/>
                        <a:t>Prerequisite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Botium</a:t>
                      </a:r>
                      <a:r>
                        <a:rPr lang="en-US" sz="1100" dirty="0"/>
                        <a:t> 1.8 – Visual studio code, Node &amp; NPM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Microsoft.Bot.Builder.Testing package </a:t>
                      </a:r>
                      <a:endParaRPr lang="en-US" sz="1100" kern="1200" dirty="0">
                        <a:solidFill>
                          <a:schemeClr val="dk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Python, XLRD, </a:t>
                      </a:r>
                      <a:r>
                        <a:rPr lang="en-US" sz="1100" dirty="0" err="1"/>
                        <a:t>openpyxl</a:t>
                      </a:r>
                      <a:r>
                        <a:rPr lang="en-US" sz="1100" dirty="0"/>
                        <a:t>, Panda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037578"/>
                  </a:ext>
                </a:extLst>
              </a:tr>
              <a:tr h="317999">
                <a:tc>
                  <a:txBody>
                    <a:bodyPr/>
                    <a:lstStyle/>
                    <a:p>
                      <a:r>
                        <a:rPr lang="en-US" sz="1400" b="1" dirty="0"/>
                        <a:t>Platform 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Windows, Linux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Windows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Windows, Mac OS, Linux, Solaris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822694"/>
                  </a:ext>
                </a:extLst>
              </a:tr>
              <a:tr h="1319698">
                <a:tc>
                  <a:txBody>
                    <a:bodyPr/>
                    <a:lstStyle/>
                    <a:p>
                      <a:r>
                        <a:rPr lang="en-US" sz="1400" b="1" dirty="0"/>
                        <a:t>Pricing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Freeware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Community Groups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SaaS: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Professional – 429 € /month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Botium</a:t>
                      </a: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Box Professional Edition for small project</a:t>
                      </a:r>
                      <a:endParaRPr lang="en-US" sz="11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EnterpriseBotium</a:t>
                      </a:r>
                      <a:r>
                        <a:rPr lang="en-US" sz="11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– 999 € /month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Box Enterprise Edition for midsize projects.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Free (Join for free)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(Unlimited repositories)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Standard Channels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(Unlimited messages)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Premium Channels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(10,000 messages/month)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LUIS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</a:t>
                      </a:r>
                      <a:r>
                        <a:rPr lang="en-US" sz="11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Free web container (10.000 transaction per month)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Standard Web/container ($1.50 per 1000 transaction)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 dirty="0"/>
                        <a:t>Freeware</a:t>
                      </a:r>
                      <a:r>
                        <a:rPr lang="en-US" sz="1100" dirty="0"/>
                        <a:t> (Open source)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Official User Group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Chat Room and Slack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100" b="1" dirty="0"/>
                        <a:t>Commercial Support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Selenium Sponsors (No tech support)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100" dirty="0"/>
                        <a:t>(Sponsors : </a:t>
                      </a:r>
                      <a:r>
                        <a:rPr lang="en-US" sz="1100" dirty="0" err="1"/>
                        <a:t>BrowserStack</a:t>
                      </a:r>
                      <a:r>
                        <a:rPr lang="en-US" sz="1100" dirty="0"/>
                        <a:t>, SAUCELABS, </a:t>
                      </a:r>
                      <a:r>
                        <a:rPr lang="en-US" sz="1100" dirty="0" err="1"/>
                        <a:t>experitest</a:t>
                      </a:r>
                      <a:r>
                        <a:rPr lang="en-US" sz="1100" dirty="0"/>
                        <a:t>, </a:t>
                      </a:r>
                      <a:r>
                        <a:rPr lang="en-US" sz="1100" dirty="0" err="1"/>
                        <a:t>CrossBrowserTesting</a:t>
                      </a:r>
                      <a:r>
                        <a:rPr lang="en-US" sz="1100" dirty="0"/>
                        <a:t>…..</a:t>
                      </a:r>
                      <a:r>
                        <a:rPr lang="en-US" sz="1100" dirty="0" err="1"/>
                        <a:t>etc</a:t>
                      </a:r>
                      <a:r>
                        <a:rPr lang="en-US" sz="11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754611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2597E09-CA8E-47E1-BD05-7EB75A32BA7E}"/>
              </a:ext>
            </a:extLst>
          </p:cNvPr>
          <p:cNvSpPr txBox="1"/>
          <p:nvPr/>
        </p:nvSpPr>
        <p:spPr>
          <a:xfrm>
            <a:off x="124120" y="45921"/>
            <a:ext cx="1138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Comparative Analysis</a:t>
            </a:r>
          </a:p>
        </p:txBody>
      </p:sp>
    </p:spTree>
    <p:extLst>
      <p:ext uri="{BB962C8B-B14F-4D97-AF65-F5344CB8AC3E}">
        <p14:creationId xmlns:p14="http://schemas.microsoft.com/office/powerpoint/2010/main" val="1777269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7">
            <a:extLst>
              <a:ext uri="{FF2B5EF4-FFF2-40B4-BE49-F238E27FC236}">
                <a16:creationId xmlns:a16="http://schemas.microsoft.com/office/drawing/2014/main" id="{F98598D2-2DDB-4DC4-BC36-9F58BBD6F3A3}"/>
              </a:ext>
            </a:extLst>
          </p:cNvPr>
          <p:cNvSpPr/>
          <p:nvPr/>
        </p:nvSpPr>
        <p:spPr>
          <a:xfrm>
            <a:off x="3902929" y="1132245"/>
            <a:ext cx="7984271" cy="5616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spcAft>
                <a:spcPts val="600"/>
              </a:spcAft>
            </a:pPr>
            <a:r>
              <a:rPr lang="en-US" b="1" u="sng" dirty="0">
                <a:solidFill>
                  <a:srgbClr val="002060"/>
                </a:solidFill>
              </a:rPr>
              <a:t>Test Automation with Python 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Key Functionality</a:t>
            </a:r>
          </a:p>
          <a:p>
            <a:pPr marL="12001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To automate execution of regression tests of chatbots (started with MAIA for Automation)</a:t>
            </a:r>
          </a:p>
          <a:p>
            <a:pPr marL="12001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UI-based testing using web elements from the HTML DOM structure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Open Source Libraries</a:t>
            </a:r>
          </a:p>
          <a:p>
            <a:pPr marL="12001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Using free open source Python libraries</a:t>
            </a:r>
          </a:p>
          <a:p>
            <a:pPr marL="1657350" lvl="3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IN" sz="1600" dirty="0"/>
              <a:t>Selenium 3.141.0 using Chrome Driver 2.35.528161, </a:t>
            </a:r>
            <a:r>
              <a:rPr lang="en-US" sz="1600" dirty="0"/>
              <a:t>Beautiful Soup </a:t>
            </a:r>
            <a:r>
              <a:rPr lang="en-IN" sz="1600" dirty="0"/>
              <a:t>4 </a:t>
            </a:r>
          </a:p>
          <a:p>
            <a:pPr marL="12001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Leveraged Selenium code for extraction from earlier MAIA Implementation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Reusable and Customizable</a:t>
            </a:r>
          </a:p>
          <a:p>
            <a:pPr marL="12001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Can be customized to reuse across different chatbot implementations</a:t>
            </a:r>
          </a:p>
          <a:p>
            <a:pPr marL="12001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Configurable – to increase reusability quotient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Dependency </a:t>
            </a:r>
          </a:p>
          <a:p>
            <a:pPr marL="12001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Need python developer to customize, extend and maintain the scripts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Vendor Agnostic</a:t>
            </a:r>
          </a:p>
          <a:p>
            <a:pPr marL="12001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Tested for Microsoft Bot Framework</a:t>
            </a:r>
          </a:p>
          <a:p>
            <a:pPr marL="1200150" lvl="2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Approach can potentially be used to test chatbots built using other technologies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AAAAE5-DA1D-46B5-8186-BA57EC2F2326}"/>
              </a:ext>
            </a:extLst>
          </p:cNvPr>
          <p:cNvSpPr txBox="1"/>
          <p:nvPr/>
        </p:nvSpPr>
        <p:spPr>
          <a:xfrm>
            <a:off x="150673" y="162587"/>
            <a:ext cx="1138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Chatbot Test Automation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5B8166-2274-4625-A115-E71A500AB7E0}"/>
              </a:ext>
            </a:extLst>
          </p:cNvPr>
          <p:cNvSpPr/>
          <p:nvPr/>
        </p:nvSpPr>
        <p:spPr>
          <a:xfrm>
            <a:off x="-5444" y="1965457"/>
            <a:ext cx="3908371" cy="29270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  <a:spcAft>
                <a:spcPts val="600"/>
              </a:spcAft>
            </a:pPr>
            <a:r>
              <a:rPr lang="en-US" b="1" u="sng" dirty="0">
                <a:solidFill>
                  <a:srgbClr val="002060"/>
                </a:solidFill>
              </a:rPr>
              <a:t>Business Drivers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Regression testing 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Reduce time and effort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Improve the product quality 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detecting detect early 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002060"/>
                </a:solidFill>
              </a:rPr>
              <a:t>Increase test availability 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9E5541B6-371E-4BBC-9120-B58FFF552A7E}"/>
              </a:ext>
            </a:extLst>
          </p:cNvPr>
          <p:cNvSpPr/>
          <p:nvPr/>
        </p:nvSpPr>
        <p:spPr>
          <a:xfrm rot="5400000">
            <a:off x="2397514" y="3245004"/>
            <a:ext cx="3378819" cy="36799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651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AAAAE5-DA1D-46B5-8186-BA57EC2F2326}"/>
              </a:ext>
            </a:extLst>
          </p:cNvPr>
          <p:cNvSpPr txBox="1"/>
          <p:nvPr/>
        </p:nvSpPr>
        <p:spPr>
          <a:xfrm>
            <a:off x="150673" y="162587"/>
            <a:ext cx="1138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High Level Approach </a:t>
            </a:r>
          </a:p>
        </p:txBody>
      </p:sp>
      <p:sp>
        <p:nvSpPr>
          <p:cNvPr id="6" name="Flowchart: Document 5">
            <a:extLst>
              <a:ext uri="{FF2B5EF4-FFF2-40B4-BE49-F238E27FC236}">
                <a16:creationId xmlns:a16="http://schemas.microsoft.com/office/drawing/2014/main" id="{835712D5-B0C0-45AE-A6E6-0F85A923D956}"/>
              </a:ext>
            </a:extLst>
          </p:cNvPr>
          <p:cNvSpPr/>
          <p:nvPr/>
        </p:nvSpPr>
        <p:spPr>
          <a:xfrm>
            <a:off x="646770" y="2358028"/>
            <a:ext cx="1784195" cy="1616927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Knowledge </a:t>
            </a:r>
          </a:p>
          <a:p>
            <a:pPr algn="ctr"/>
            <a:r>
              <a:rPr lang="en-US" dirty="0"/>
              <a:t>Engineering</a:t>
            </a:r>
          </a:p>
          <a:p>
            <a:pPr algn="ctr"/>
            <a:r>
              <a:rPr lang="en-US" dirty="0"/>
              <a:t>Template</a:t>
            </a: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8A2F616C-B156-4139-8FB6-306887DBB8A5}"/>
              </a:ext>
            </a:extLst>
          </p:cNvPr>
          <p:cNvSpPr/>
          <p:nvPr/>
        </p:nvSpPr>
        <p:spPr>
          <a:xfrm>
            <a:off x="3947532" y="2553629"/>
            <a:ext cx="1973766" cy="875371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Mode</a:t>
            </a:r>
          </a:p>
          <a:p>
            <a:pPr algn="ctr"/>
            <a:r>
              <a:rPr lang="en-US" dirty="0"/>
              <a:t>Selection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E918C09-B200-4D9C-B4C6-0BFF3D53A9E3}"/>
              </a:ext>
            </a:extLst>
          </p:cNvPr>
          <p:cNvCxnSpPr>
            <a:stCxn id="6" idx="3"/>
          </p:cNvCxnSpPr>
          <p:nvPr/>
        </p:nvCxnSpPr>
        <p:spPr>
          <a:xfrm flipV="1">
            <a:off x="2430965" y="3166491"/>
            <a:ext cx="151656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phic 14" descr="Users">
            <a:extLst>
              <a:ext uri="{FF2B5EF4-FFF2-40B4-BE49-F238E27FC236}">
                <a16:creationId xmlns:a16="http://schemas.microsoft.com/office/drawing/2014/main" id="{1BE677C9-967A-4FC2-9DD3-2F0AD8110EE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2732048" y="1945660"/>
            <a:ext cx="914400" cy="914400"/>
          </a:xfrm>
          <a:prstGeom prst="rect">
            <a:avLst/>
          </a:prstGeom>
        </p:spPr>
      </p:pic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E44A5EA3-08DE-45FC-BA83-1CACEA666DFF}"/>
              </a:ext>
            </a:extLst>
          </p:cNvPr>
          <p:cNvSpPr/>
          <p:nvPr/>
        </p:nvSpPr>
        <p:spPr>
          <a:xfrm>
            <a:off x="2732047" y="3279000"/>
            <a:ext cx="1081669" cy="875365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User/Developer/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05CC08-C1DE-4FE3-A4C5-2B80D9194CC7}"/>
              </a:ext>
            </a:extLst>
          </p:cNvPr>
          <p:cNvCxnSpPr>
            <a:stCxn id="7" idx="3"/>
          </p:cNvCxnSpPr>
          <p:nvPr/>
        </p:nvCxnSpPr>
        <p:spPr>
          <a:xfrm flipV="1">
            <a:off x="5921298" y="1945660"/>
            <a:ext cx="1326995" cy="1045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F58FF0C-B8CC-4E1B-953B-CE1514807659}"/>
              </a:ext>
            </a:extLst>
          </p:cNvPr>
          <p:cNvCxnSpPr>
            <a:stCxn id="7" idx="3"/>
          </p:cNvCxnSpPr>
          <p:nvPr/>
        </p:nvCxnSpPr>
        <p:spPr>
          <a:xfrm>
            <a:off x="5921298" y="2991315"/>
            <a:ext cx="1516567" cy="710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lowchart: Document 21">
            <a:extLst>
              <a:ext uri="{FF2B5EF4-FFF2-40B4-BE49-F238E27FC236}">
                <a16:creationId xmlns:a16="http://schemas.microsoft.com/office/drawing/2014/main" id="{FDD85B57-45A2-43CF-84AA-2485B60ADA2F}"/>
              </a:ext>
            </a:extLst>
          </p:cNvPr>
          <p:cNvSpPr/>
          <p:nvPr/>
        </p:nvSpPr>
        <p:spPr>
          <a:xfrm>
            <a:off x="7248293" y="1400872"/>
            <a:ext cx="1516567" cy="91440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QnA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List</a:t>
            </a:r>
          </a:p>
        </p:txBody>
      </p:sp>
      <p:sp>
        <p:nvSpPr>
          <p:cNvPr id="23" name="Flowchart: Document 22">
            <a:extLst>
              <a:ext uri="{FF2B5EF4-FFF2-40B4-BE49-F238E27FC236}">
                <a16:creationId xmlns:a16="http://schemas.microsoft.com/office/drawing/2014/main" id="{0EF87B7F-E322-4AB8-8544-1BE8EC9E019E}"/>
              </a:ext>
            </a:extLst>
          </p:cNvPr>
          <p:cNvSpPr/>
          <p:nvPr/>
        </p:nvSpPr>
        <p:spPr>
          <a:xfrm>
            <a:off x="7437865" y="3279000"/>
            <a:ext cx="1516567" cy="91440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Question </a:t>
            </a:r>
          </a:p>
          <a:p>
            <a:pPr algn="ctr"/>
            <a:r>
              <a:rPr lang="en-US" dirty="0"/>
              <a:t>List</a:t>
            </a:r>
          </a:p>
        </p:txBody>
      </p:sp>
      <p:sp>
        <p:nvSpPr>
          <p:cNvPr id="24" name="Flowchart: Process 23">
            <a:extLst>
              <a:ext uri="{FF2B5EF4-FFF2-40B4-BE49-F238E27FC236}">
                <a16:creationId xmlns:a16="http://schemas.microsoft.com/office/drawing/2014/main" id="{BA589D0D-0BF4-4764-9075-8B656CC95D4D}"/>
              </a:ext>
            </a:extLst>
          </p:cNvPr>
          <p:cNvSpPr/>
          <p:nvPr/>
        </p:nvSpPr>
        <p:spPr>
          <a:xfrm>
            <a:off x="9526864" y="1400872"/>
            <a:ext cx="1973766" cy="875371"/>
          </a:xfrm>
          <a:prstGeom prst="flowChartProcess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</a:t>
            </a:r>
          </a:p>
          <a:p>
            <a:pPr algn="ctr"/>
            <a:r>
              <a:rPr lang="en-US" dirty="0"/>
              <a:t>Testing</a:t>
            </a:r>
          </a:p>
        </p:txBody>
      </p:sp>
      <p:sp>
        <p:nvSpPr>
          <p:cNvPr id="28" name="Flowchart: Process 27">
            <a:extLst>
              <a:ext uri="{FF2B5EF4-FFF2-40B4-BE49-F238E27FC236}">
                <a16:creationId xmlns:a16="http://schemas.microsoft.com/office/drawing/2014/main" id="{D4BE5B6A-B21F-465F-9598-308496D895C7}"/>
              </a:ext>
            </a:extLst>
          </p:cNvPr>
          <p:cNvSpPr/>
          <p:nvPr/>
        </p:nvSpPr>
        <p:spPr>
          <a:xfrm>
            <a:off x="9656961" y="3166491"/>
            <a:ext cx="1973766" cy="875371"/>
          </a:xfrm>
          <a:prstGeom prst="flowChartProcess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UI</a:t>
            </a:r>
          </a:p>
          <a:p>
            <a:pPr algn="ctr"/>
            <a:r>
              <a:rPr lang="en-US" dirty="0"/>
              <a:t>Testing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447A7B0-9CE2-4623-B326-84AB6E995110}"/>
              </a:ext>
            </a:extLst>
          </p:cNvPr>
          <p:cNvCxnSpPr>
            <a:cxnSpLocks/>
          </p:cNvCxnSpPr>
          <p:nvPr/>
        </p:nvCxnSpPr>
        <p:spPr>
          <a:xfrm flipV="1">
            <a:off x="8894957" y="3631826"/>
            <a:ext cx="762004" cy="19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AE345C6-C730-4E7A-B249-1EEAA1D9EFCC}"/>
              </a:ext>
            </a:extLst>
          </p:cNvPr>
          <p:cNvCxnSpPr/>
          <p:nvPr/>
        </p:nvCxnSpPr>
        <p:spPr>
          <a:xfrm flipV="1">
            <a:off x="8764860" y="1838558"/>
            <a:ext cx="762004" cy="195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46770" y="4990454"/>
            <a:ext cx="111939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 the knowledge engineering sheet depending on the type of question, we have to manually enter a field which will decide if that question requires UI testing or API testing.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If the answer to a particular question contains a lot of UI based content, then it will undergo UI testing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the questions that only depend on the content, it will undergo API testing.</a:t>
            </a:r>
          </a:p>
        </p:txBody>
      </p:sp>
    </p:spTree>
    <p:extLst>
      <p:ext uri="{BB962C8B-B14F-4D97-AF65-F5344CB8AC3E}">
        <p14:creationId xmlns:p14="http://schemas.microsoft.com/office/powerpoint/2010/main" val="4137991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AAAAE5-DA1D-46B5-8186-BA57EC2F2326}"/>
              </a:ext>
            </a:extLst>
          </p:cNvPr>
          <p:cNvSpPr txBox="1"/>
          <p:nvPr/>
        </p:nvSpPr>
        <p:spPr>
          <a:xfrm>
            <a:off x="150673" y="162587"/>
            <a:ext cx="1138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API Testing </a:t>
            </a:r>
          </a:p>
        </p:txBody>
      </p:sp>
    </p:spTree>
    <p:extLst>
      <p:ext uri="{BB962C8B-B14F-4D97-AF65-F5344CB8AC3E}">
        <p14:creationId xmlns:p14="http://schemas.microsoft.com/office/powerpoint/2010/main" val="894709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AAAAE5-DA1D-46B5-8186-BA57EC2F2326}"/>
              </a:ext>
            </a:extLst>
          </p:cNvPr>
          <p:cNvSpPr txBox="1"/>
          <p:nvPr/>
        </p:nvSpPr>
        <p:spPr>
          <a:xfrm>
            <a:off x="150673" y="162587"/>
            <a:ext cx="1138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Auto Suggestion Testing</a:t>
            </a:r>
          </a:p>
        </p:txBody>
      </p:sp>
    </p:spTree>
    <p:extLst>
      <p:ext uri="{BB962C8B-B14F-4D97-AF65-F5344CB8AC3E}">
        <p14:creationId xmlns:p14="http://schemas.microsoft.com/office/powerpoint/2010/main" val="2755378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29CDE8-E480-45BB-AAC7-9B719E313B3B}"/>
              </a:ext>
            </a:extLst>
          </p:cNvPr>
          <p:cNvSpPr txBox="1"/>
          <p:nvPr/>
        </p:nvSpPr>
        <p:spPr>
          <a:xfrm>
            <a:off x="196529" y="126493"/>
            <a:ext cx="11255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UI Based Testing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4E8AFF-250C-45A2-92D7-6CD7785651C1}"/>
              </a:ext>
            </a:extLst>
          </p:cNvPr>
          <p:cNvSpPr/>
          <p:nvPr/>
        </p:nvSpPr>
        <p:spPr>
          <a:xfrm>
            <a:off x="1045004" y="2346180"/>
            <a:ext cx="2057400" cy="1155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Chatbot </a:t>
            </a:r>
          </a:p>
          <a:p>
            <a:pPr algn="ctr"/>
            <a:r>
              <a:rPr lang="en-US" sz="2400" b="1" dirty="0"/>
              <a:t>Under</a:t>
            </a:r>
          </a:p>
          <a:p>
            <a:pPr algn="ctr"/>
            <a:r>
              <a:rPr lang="en-US" sz="2400" b="1" dirty="0"/>
              <a:t>Test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6C489A-C787-4A6A-A127-E0E2ABDD09F7}"/>
              </a:ext>
            </a:extLst>
          </p:cNvPr>
          <p:cNvSpPr/>
          <p:nvPr/>
        </p:nvSpPr>
        <p:spPr>
          <a:xfrm>
            <a:off x="4982004" y="1063480"/>
            <a:ext cx="2057400" cy="11557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/>
              <a:t>Generator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EF75C5-1CE4-471C-82DA-88323FCD9669}"/>
              </a:ext>
            </a:extLst>
          </p:cNvPr>
          <p:cNvSpPr/>
          <p:nvPr/>
        </p:nvSpPr>
        <p:spPr>
          <a:xfrm>
            <a:off x="4982004" y="4233316"/>
            <a:ext cx="2057400" cy="11557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/>
              <a:t>Executor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CEA4F53-55D6-4870-B81A-A81352699215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6010704" y="2219180"/>
            <a:ext cx="0" cy="2014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EE1136-C1A2-4C3B-BDE4-50D7C3828EDE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>
            <a:off x="6010704" y="5389016"/>
            <a:ext cx="0" cy="616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Document 16">
            <a:extLst>
              <a:ext uri="{FF2B5EF4-FFF2-40B4-BE49-F238E27FC236}">
                <a16:creationId xmlns:a16="http://schemas.microsoft.com/office/drawing/2014/main" id="{26CEBE35-8A4A-4A0C-8E3F-78D580EF3414}"/>
              </a:ext>
            </a:extLst>
          </p:cNvPr>
          <p:cNvSpPr/>
          <p:nvPr/>
        </p:nvSpPr>
        <p:spPr>
          <a:xfrm>
            <a:off x="1045004" y="1275570"/>
            <a:ext cx="1463040" cy="731520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Question-List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7CEF86D-B24D-4453-B044-E7DF66F350E3}"/>
              </a:ext>
            </a:extLst>
          </p:cNvPr>
          <p:cNvCxnSpPr>
            <a:cxnSpLocks/>
          </p:cNvCxnSpPr>
          <p:nvPr/>
        </p:nvCxnSpPr>
        <p:spPr>
          <a:xfrm>
            <a:off x="2508044" y="1561817"/>
            <a:ext cx="24739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lowchart: Document 20">
            <a:extLst>
              <a:ext uri="{FF2B5EF4-FFF2-40B4-BE49-F238E27FC236}">
                <a16:creationId xmlns:a16="http://schemas.microsoft.com/office/drawing/2014/main" id="{52EED34C-3CDA-4359-957B-CBD053C05358}"/>
              </a:ext>
            </a:extLst>
          </p:cNvPr>
          <p:cNvSpPr/>
          <p:nvPr/>
        </p:nvSpPr>
        <p:spPr>
          <a:xfrm>
            <a:off x="5279184" y="6005704"/>
            <a:ext cx="1463040" cy="731520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Test_Result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BA9D524-6A54-4B33-BEBE-CF0BF3457B13}"/>
              </a:ext>
            </a:extLst>
          </p:cNvPr>
          <p:cNvCxnSpPr>
            <a:stCxn id="3" idx="3"/>
            <a:endCxn id="5" idx="1"/>
          </p:cNvCxnSpPr>
          <p:nvPr/>
        </p:nvCxnSpPr>
        <p:spPr>
          <a:xfrm flipV="1">
            <a:off x="3102404" y="1641330"/>
            <a:ext cx="1879600" cy="12827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B7658CB-FFE5-47DE-9583-2CE4CF0E070E}"/>
              </a:ext>
            </a:extLst>
          </p:cNvPr>
          <p:cNvCxnSpPr>
            <a:stCxn id="3" idx="3"/>
            <a:endCxn id="6" idx="1"/>
          </p:cNvCxnSpPr>
          <p:nvPr/>
        </p:nvCxnSpPr>
        <p:spPr>
          <a:xfrm>
            <a:off x="3102404" y="2924030"/>
            <a:ext cx="1879600" cy="18871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lowchart: Document 27">
            <a:extLst>
              <a:ext uri="{FF2B5EF4-FFF2-40B4-BE49-F238E27FC236}">
                <a16:creationId xmlns:a16="http://schemas.microsoft.com/office/drawing/2014/main" id="{B6EABB20-F9A5-4486-BD7A-1F39D00CE23C}"/>
              </a:ext>
            </a:extLst>
          </p:cNvPr>
          <p:cNvSpPr/>
          <p:nvPr/>
        </p:nvSpPr>
        <p:spPr>
          <a:xfrm>
            <a:off x="5279184" y="2697480"/>
            <a:ext cx="1463040" cy="731520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Test-Input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300539C-6501-4B05-B6FA-F6F3DB3C30AF}"/>
              </a:ext>
            </a:extLst>
          </p:cNvPr>
          <p:cNvGrpSpPr/>
          <p:nvPr/>
        </p:nvGrpSpPr>
        <p:grpSpPr>
          <a:xfrm>
            <a:off x="510372" y="4633968"/>
            <a:ext cx="3618457" cy="1791721"/>
            <a:chOff x="7613937" y="1808472"/>
            <a:chExt cx="3618457" cy="179172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547B0B7-ECF7-47A4-B478-CDAA6BA4260C}"/>
                </a:ext>
              </a:extLst>
            </p:cNvPr>
            <p:cNvSpPr/>
            <p:nvPr/>
          </p:nvSpPr>
          <p:spPr>
            <a:xfrm>
              <a:off x="7613937" y="2118432"/>
              <a:ext cx="3618457" cy="529200"/>
            </a:xfrm>
            <a:prstGeom prst="rect">
              <a:avLst/>
            </a:pr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5556451-C1A0-433F-9A9C-1CB8517916E7}"/>
                </a:ext>
              </a:extLst>
            </p:cNvPr>
            <p:cNvSpPr/>
            <p:nvPr/>
          </p:nvSpPr>
          <p:spPr>
            <a:xfrm>
              <a:off x="7794859" y="1808472"/>
              <a:ext cx="2532919" cy="619920"/>
            </a:xfrm>
            <a:custGeom>
              <a:avLst/>
              <a:gdLst>
                <a:gd name="connsiteX0" fmla="*/ 0 w 2532919"/>
                <a:gd name="connsiteY0" fmla="*/ 103322 h 619920"/>
                <a:gd name="connsiteX1" fmla="*/ 103322 w 2532919"/>
                <a:gd name="connsiteY1" fmla="*/ 0 h 619920"/>
                <a:gd name="connsiteX2" fmla="*/ 2429597 w 2532919"/>
                <a:gd name="connsiteY2" fmla="*/ 0 h 619920"/>
                <a:gd name="connsiteX3" fmla="*/ 2532919 w 2532919"/>
                <a:gd name="connsiteY3" fmla="*/ 103322 h 619920"/>
                <a:gd name="connsiteX4" fmla="*/ 2532919 w 2532919"/>
                <a:gd name="connsiteY4" fmla="*/ 516598 h 619920"/>
                <a:gd name="connsiteX5" fmla="*/ 2429597 w 2532919"/>
                <a:gd name="connsiteY5" fmla="*/ 619920 h 619920"/>
                <a:gd name="connsiteX6" fmla="*/ 103322 w 2532919"/>
                <a:gd name="connsiteY6" fmla="*/ 619920 h 619920"/>
                <a:gd name="connsiteX7" fmla="*/ 0 w 2532919"/>
                <a:gd name="connsiteY7" fmla="*/ 516598 h 619920"/>
                <a:gd name="connsiteX8" fmla="*/ 0 w 2532919"/>
                <a:gd name="connsiteY8" fmla="*/ 103322 h 61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2919" h="619920">
                  <a:moveTo>
                    <a:pt x="0" y="103322"/>
                  </a:moveTo>
                  <a:cubicBezTo>
                    <a:pt x="0" y="46259"/>
                    <a:pt x="46259" y="0"/>
                    <a:pt x="103322" y="0"/>
                  </a:cubicBezTo>
                  <a:lnTo>
                    <a:pt x="2429597" y="0"/>
                  </a:lnTo>
                  <a:cubicBezTo>
                    <a:pt x="2486660" y="0"/>
                    <a:pt x="2532919" y="46259"/>
                    <a:pt x="2532919" y="103322"/>
                  </a:cubicBezTo>
                  <a:lnTo>
                    <a:pt x="2532919" y="516598"/>
                  </a:lnTo>
                  <a:cubicBezTo>
                    <a:pt x="2532919" y="573661"/>
                    <a:pt x="2486660" y="619920"/>
                    <a:pt x="2429597" y="619920"/>
                  </a:cubicBezTo>
                  <a:lnTo>
                    <a:pt x="103322" y="619920"/>
                  </a:lnTo>
                  <a:cubicBezTo>
                    <a:pt x="46259" y="619920"/>
                    <a:pt x="0" y="573661"/>
                    <a:pt x="0" y="516598"/>
                  </a:cubicBezTo>
                  <a:lnTo>
                    <a:pt x="0" y="103322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6000" tIns="30262" rIns="126000" bIns="30262" numCol="1" spcCol="1270" anchor="ctr" anchorCtr="0">
              <a:noAutofit/>
            </a:bodyPr>
            <a:lstStyle/>
            <a:p>
              <a:pPr marL="0" lvl="0" indent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 err="1"/>
                <a:t>QnA</a:t>
              </a:r>
              <a:r>
                <a:rPr lang="en-US" sz="2100" kern="1200" dirty="0"/>
                <a:t>	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A5D196-4FF1-45F2-907A-F2F5A31E5E74}"/>
                </a:ext>
              </a:extLst>
            </p:cNvPr>
            <p:cNvSpPr/>
            <p:nvPr/>
          </p:nvSpPr>
          <p:spPr>
            <a:xfrm>
              <a:off x="7613937" y="3070993"/>
              <a:ext cx="3618457" cy="529200"/>
            </a:xfrm>
            <a:prstGeom prst="rect">
              <a:avLst/>
            </a:prstGeom>
          </p:spPr>
          <p:style>
            <a:lnRef idx="2">
              <a:schemeClr val="accent2">
                <a:hueOff val="-727682"/>
                <a:satOff val="-41964"/>
                <a:lumOff val="4314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858359C-320A-4301-BC31-430BEDFE1980}"/>
                </a:ext>
              </a:extLst>
            </p:cNvPr>
            <p:cNvSpPr/>
            <p:nvPr/>
          </p:nvSpPr>
          <p:spPr>
            <a:xfrm>
              <a:off x="7794859" y="2761032"/>
              <a:ext cx="2532919" cy="619920"/>
            </a:xfrm>
            <a:custGeom>
              <a:avLst/>
              <a:gdLst>
                <a:gd name="connsiteX0" fmla="*/ 0 w 2532919"/>
                <a:gd name="connsiteY0" fmla="*/ 103322 h 619920"/>
                <a:gd name="connsiteX1" fmla="*/ 103322 w 2532919"/>
                <a:gd name="connsiteY1" fmla="*/ 0 h 619920"/>
                <a:gd name="connsiteX2" fmla="*/ 2429597 w 2532919"/>
                <a:gd name="connsiteY2" fmla="*/ 0 h 619920"/>
                <a:gd name="connsiteX3" fmla="*/ 2532919 w 2532919"/>
                <a:gd name="connsiteY3" fmla="*/ 103322 h 619920"/>
                <a:gd name="connsiteX4" fmla="*/ 2532919 w 2532919"/>
                <a:gd name="connsiteY4" fmla="*/ 516598 h 619920"/>
                <a:gd name="connsiteX5" fmla="*/ 2429597 w 2532919"/>
                <a:gd name="connsiteY5" fmla="*/ 619920 h 619920"/>
                <a:gd name="connsiteX6" fmla="*/ 103322 w 2532919"/>
                <a:gd name="connsiteY6" fmla="*/ 619920 h 619920"/>
                <a:gd name="connsiteX7" fmla="*/ 0 w 2532919"/>
                <a:gd name="connsiteY7" fmla="*/ 516598 h 619920"/>
                <a:gd name="connsiteX8" fmla="*/ 0 w 2532919"/>
                <a:gd name="connsiteY8" fmla="*/ 103322 h 619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2919" h="619920">
                  <a:moveTo>
                    <a:pt x="0" y="103322"/>
                  </a:moveTo>
                  <a:cubicBezTo>
                    <a:pt x="0" y="46259"/>
                    <a:pt x="46259" y="0"/>
                    <a:pt x="103322" y="0"/>
                  </a:cubicBezTo>
                  <a:lnTo>
                    <a:pt x="2429597" y="0"/>
                  </a:lnTo>
                  <a:cubicBezTo>
                    <a:pt x="2486660" y="0"/>
                    <a:pt x="2532919" y="46259"/>
                    <a:pt x="2532919" y="103322"/>
                  </a:cubicBezTo>
                  <a:lnTo>
                    <a:pt x="2532919" y="516598"/>
                  </a:lnTo>
                  <a:cubicBezTo>
                    <a:pt x="2532919" y="573661"/>
                    <a:pt x="2486660" y="619920"/>
                    <a:pt x="2429597" y="619920"/>
                  </a:cubicBezTo>
                  <a:lnTo>
                    <a:pt x="103322" y="619920"/>
                  </a:lnTo>
                  <a:cubicBezTo>
                    <a:pt x="46259" y="619920"/>
                    <a:pt x="0" y="573661"/>
                    <a:pt x="0" y="516598"/>
                  </a:cubicBezTo>
                  <a:lnTo>
                    <a:pt x="0" y="103322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-727682"/>
                <a:satOff val="-41964"/>
                <a:lumOff val="4314"/>
                <a:alphaOff val="0"/>
              </a:schemeClr>
            </a:fillRef>
            <a:effectRef idx="0">
              <a:schemeClr val="accent2">
                <a:hueOff val="-727682"/>
                <a:satOff val="-41964"/>
                <a:lumOff val="4314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26000" tIns="30262" rIns="126000" bIns="30262" numCol="1" spcCol="1270" anchor="ctr" anchorCtr="0">
              <a:noAutofit/>
            </a:bodyPr>
            <a:lstStyle/>
            <a:p>
              <a:pPr marL="0" lvl="0" indent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/>
                <a:t>Search</a:t>
              </a: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7C0098B0-7D55-4F29-822D-A43DC201B840}"/>
              </a:ext>
            </a:extLst>
          </p:cNvPr>
          <p:cNvSpPr/>
          <p:nvPr/>
        </p:nvSpPr>
        <p:spPr>
          <a:xfrm>
            <a:off x="7510817" y="1245549"/>
            <a:ext cx="4294493" cy="88165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 Functionality</a:t>
            </a:r>
            <a:r>
              <a:rPr lang="en-IN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Generates answers for the questions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Input File</a:t>
            </a:r>
            <a:r>
              <a:rPr lang="en-IN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'</a:t>
            </a:r>
            <a:r>
              <a:rPr lang="en-US" sz="1200" dirty="0"/>
              <a:t>Question-List.xlsx</a:t>
            </a:r>
            <a:r>
              <a:rPr lang="en-IN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’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200" b="1" dirty="0">
                <a:latin typeface="Calibri" panose="020F0502020204030204" pitchFamily="34" charset="0"/>
                <a:cs typeface="Times New Roman" panose="02020603050405020304" pitchFamily="18" charset="0"/>
              </a:rPr>
              <a:t>Output File: </a:t>
            </a:r>
            <a:r>
              <a:rPr lang="en-IN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‘Test-Input.xlsx'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00D6F81-0F1E-4B48-85EA-4CB5E162ED38}"/>
              </a:ext>
            </a:extLst>
          </p:cNvPr>
          <p:cNvSpPr/>
          <p:nvPr/>
        </p:nvSpPr>
        <p:spPr>
          <a:xfrm>
            <a:off x="7510816" y="4361856"/>
            <a:ext cx="4294493" cy="88165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 Functionality</a:t>
            </a:r>
            <a:r>
              <a:rPr lang="en-IN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Automates the test execution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Input File</a:t>
            </a:r>
            <a:r>
              <a:rPr lang="en-IN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‘Test-Input.xlsx’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200" b="1" dirty="0">
                <a:latin typeface="Calibri" panose="020F0502020204030204" pitchFamily="34" charset="0"/>
                <a:cs typeface="Times New Roman" panose="02020603050405020304" pitchFamily="18" charset="0"/>
              </a:rPr>
              <a:t>Output File: </a:t>
            </a:r>
            <a:r>
              <a:rPr lang="en-IN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'</a:t>
            </a:r>
            <a:r>
              <a:rPr lang="en-US" sz="1200" dirty="0" err="1"/>
              <a:t>Test_Result</a:t>
            </a:r>
            <a:r>
              <a:rPr lang="en-IN" sz="1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.xlsx'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9B70B7C-4624-4275-A7CA-D1C5C748ED77}"/>
              </a:ext>
            </a:extLst>
          </p:cNvPr>
          <p:cNvSpPr/>
          <p:nvPr/>
        </p:nvSpPr>
        <p:spPr>
          <a:xfrm>
            <a:off x="330582" y="4107007"/>
            <a:ext cx="30945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/>
              <a:t>Test Scenarios handled</a:t>
            </a:r>
          </a:p>
        </p:txBody>
      </p:sp>
    </p:spTree>
    <p:extLst>
      <p:ext uri="{BB962C8B-B14F-4D97-AF65-F5344CB8AC3E}">
        <p14:creationId xmlns:p14="http://schemas.microsoft.com/office/powerpoint/2010/main" val="4185132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+mn-lt"/>
              </a:rPr>
              <a:t>Scenarios in UI Based Testing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QNA’s – The test script extracts the entire FAQ answer and processes it. The procedure to extract the answer will vary for basic FAQ and extended FAQ.</a:t>
            </a:r>
          </a:p>
          <a:p>
            <a:r>
              <a:rPr lang="en-US" sz="1800" dirty="0" err="1" smtClean="0"/>
              <a:t>Multiprompt</a:t>
            </a:r>
            <a:r>
              <a:rPr lang="en-US" sz="1800" dirty="0" smtClean="0"/>
              <a:t> –The test script extracts a particular text and returns the buttons displayed in a JSON format along with the text.</a:t>
            </a:r>
          </a:p>
          <a:p>
            <a:r>
              <a:rPr lang="en-US" sz="1800" dirty="0" smtClean="0"/>
              <a:t>Extended QNA(Text followed by buttons) – For this case the buttons are returned in a JSON format and placed in an outer JSON while the text in the response is returned as another element in the outer JSON.</a:t>
            </a:r>
          </a:p>
          <a:p>
            <a:r>
              <a:rPr lang="en-US" sz="1800" dirty="0"/>
              <a:t>Search – For search, if the test script extracts both valid and invalid responses it is successful and it is unsuccessful if it returns any error message from the </a:t>
            </a:r>
            <a:r>
              <a:rPr lang="en-US" sz="1800" dirty="0" err="1"/>
              <a:t>Sinequa</a:t>
            </a:r>
            <a:r>
              <a:rPr lang="en-US" sz="1800" dirty="0"/>
              <a:t> API.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3467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29CDE8-E480-45BB-AAC7-9B719E313B3B}"/>
              </a:ext>
            </a:extLst>
          </p:cNvPr>
          <p:cNvSpPr txBox="1"/>
          <p:nvPr/>
        </p:nvSpPr>
        <p:spPr>
          <a:xfrm>
            <a:off x="196529" y="126493"/>
            <a:ext cx="11255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Testing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QnAs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scenario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8DE7A048-71DE-4601-9CBE-222AE21AB204}"/>
              </a:ext>
            </a:extLst>
          </p:cNvPr>
          <p:cNvSpPr/>
          <p:nvPr/>
        </p:nvSpPr>
        <p:spPr>
          <a:xfrm rot="5400000">
            <a:off x="5447845" y="2771751"/>
            <a:ext cx="3880025" cy="443544"/>
          </a:xfrm>
          <a:prstGeom prst="triangle">
            <a:avLst>
              <a:gd name="adj" fmla="val 503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089AB0-60AE-4BD2-B287-D75075759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5678" y="1227501"/>
            <a:ext cx="3372868" cy="331220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183EF35-114F-47CA-B2FE-7E5CFCFCAA91}"/>
              </a:ext>
            </a:extLst>
          </p:cNvPr>
          <p:cNvSpPr/>
          <p:nvPr/>
        </p:nvSpPr>
        <p:spPr>
          <a:xfrm>
            <a:off x="777030" y="2346180"/>
            <a:ext cx="2057400" cy="1155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Chatbot </a:t>
            </a:r>
          </a:p>
          <a:p>
            <a:pPr algn="ctr"/>
            <a:r>
              <a:rPr lang="en-US" sz="2400" b="1" dirty="0"/>
              <a:t>Under</a:t>
            </a:r>
          </a:p>
          <a:p>
            <a:pPr algn="ctr"/>
            <a:r>
              <a:rPr lang="en-US" sz="2400" b="1" dirty="0"/>
              <a:t>Test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5AFFF4-083A-4C41-BDE2-4534EDB08CD7}"/>
              </a:ext>
            </a:extLst>
          </p:cNvPr>
          <p:cNvSpPr/>
          <p:nvPr/>
        </p:nvSpPr>
        <p:spPr>
          <a:xfrm>
            <a:off x="4714030" y="1063480"/>
            <a:ext cx="2057400" cy="11557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/>
              <a:t>Generator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83DA8E-AC34-4675-9880-D50915B09B80}"/>
              </a:ext>
            </a:extLst>
          </p:cNvPr>
          <p:cNvSpPr/>
          <p:nvPr/>
        </p:nvSpPr>
        <p:spPr>
          <a:xfrm>
            <a:off x="4714030" y="3505949"/>
            <a:ext cx="2057400" cy="11557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/>
              <a:t>Executor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C887D7-5737-402C-A780-6AAE24D833EA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5718278" y="2219180"/>
            <a:ext cx="24452" cy="1282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lowchart: Document 28">
            <a:extLst>
              <a:ext uri="{FF2B5EF4-FFF2-40B4-BE49-F238E27FC236}">
                <a16:creationId xmlns:a16="http://schemas.microsoft.com/office/drawing/2014/main" id="{A2D19203-E214-4867-9519-1B4AF6F91702}"/>
              </a:ext>
            </a:extLst>
          </p:cNvPr>
          <p:cNvSpPr/>
          <p:nvPr/>
        </p:nvSpPr>
        <p:spPr>
          <a:xfrm>
            <a:off x="777030" y="1295982"/>
            <a:ext cx="1463040" cy="731520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Question-List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F61D024-26D3-41C2-8CBE-E2673BEE9D98}"/>
              </a:ext>
            </a:extLst>
          </p:cNvPr>
          <p:cNvCxnSpPr>
            <a:cxnSpLocks/>
          </p:cNvCxnSpPr>
          <p:nvPr/>
        </p:nvCxnSpPr>
        <p:spPr>
          <a:xfrm flipV="1">
            <a:off x="2254568" y="1544850"/>
            <a:ext cx="2473960" cy="29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lowchart: Document 30">
            <a:extLst>
              <a:ext uri="{FF2B5EF4-FFF2-40B4-BE49-F238E27FC236}">
                <a16:creationId xmlns:a16="http://schemas.microsoft.com/office/drawing/2014/main" id="{A3E2E2CC-7D3A-42F4-9785-93CFB9D5EC10}"/>
              </a:ext>
            </a:extLst>
          </p:cNvPr>
          <p:cNvSpPr/>
          <p:nvPr/>
        </p:nvSpPr>
        <p:spPr>
          <a:xfrm>
            <a:off x="2412790" y="3768686"/>
            <a:ext cx="1463040" cy="731520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Test_Result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5813071-159C-4652-9F2A-BD9865EBDAC5}"/>
              </a:ext>
            </a:extLst>
          </p:cNvPr>
          <p:cNvCxnSpPr>
            <a:stCxn id="20" idx="3"/>
            <a:endCxn id="22" idx="1"/>
          </p:cNvCxnSpPr>
          <p:nvPr/>
        </p:nvCxnSpPr>
        <p:spPr>
          <a:xfrm flipV="1">
            <a:off x="2834430" y="1641330"/>
            <a:ext cx="1879600" cy="12827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24EF3F5-FE2F-42A1-AE1F-809287A60DDF}"/>
              </a:ext>
            </a:extLst>
          </p:cNvPr>
          <p:cNvCxnSpPr>
            <a:stCxn id="20" idx="3"/>
            <a:endCxn id="23" idx="1"/>
          </p:cNvCxnSpPr>
          <p:nvPr/>
        </p:nvCxnSpPr>
        <p:spPr>
          <a:xfrm>
            <a:off x="2834430" y="2924030"/>
            <a:ext cx="1879600" cy="11597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lowchart: Document 33">
            <a:extLst>
              <a:ext uri="{FF2B5EF4-FFF2-40B4-BE49-F238E27FC236}">
                <a16:creationId xmlns:a16="http://schemas.microsoft.com/office/drawing/2014/main" id="{468B7D12-5CB7-4440-99DD-496844ECADDF}"/>
              </a:ext>
            </a:extLst>
          </p:cNvPr>
          <p:cNvSpPr/>
          <p:nvPr/>
        </p:nvSpPr>
        <p:spPr>
          <a:xfrm>
            <a:off x="4986232" y="2526569"/>
            <a:ext cx="1463040" cy="731520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Test-Input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76EC229-3699-4F1C-A0C4-DD9C7E590FDE}"/>
              </a:ext>
            </a:extLst>
          </p:cNvPr>
          <p:cNvCxnSpPr>
            <a:stCxn id="23" idx="1"/>
          </p:cNvCxnSpPr>
          <p:nvPr/>
        </p:nvCxnSpPr>
        <p:spPr>
          <a:xfrm flipH="1">
            <a:off x="3875830" y="4083799"/>
            <a:ext cx="838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D8C5F93-01F6-496D-8B74-2E5FB750FD1A}"/>
              </a:ext>
            </a:extLst>
          </p:cNvPr>
          <p:cNvSpPr/>
          <p:nvPr/>
        </p:nvSpPr>
        <p:spPr>
          <a:xfrm>
            <a:off x="688622" y="5184807"/>
            <a:ext cx="102710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Question triggered in the chatbot UI through Selenium driver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Based on bot response, test scripts detects if it’s an FAQ scenario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Answer is extracted and processed for validation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process would differ based on FAQ variations (basic, extended or bot prompts)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94FC50B-852B-4C01-9915-BBD11F3253A5}"/>
              </a:ext>
            </a:extLst>
          </p:cNvPr>
          <p:cNvSpPr/>
          <p:nvPr/>
        </p:nvSpPr>
        <p:spPr>
          <a:xfrm>
            <a:off x="7820452" y="707744"/>
            <a:ext cx="299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/>
              <a:t>Sample </a:t>
            </a:r>
            <a:r>
              <a:rPr lang="en-US" sz="2400" b="1" dirty="0" err="1"/>
              <a:t>QnA</a:t>
            </a:r>
            <a:r>
              <a:rPr lang="en-US" sz="2400" b="1" dirty="0"/>
              <a:t> Scenario </a:t>
            </a:r>
          </a:p>
        </p:txBody>
      </p:sp>
    </p:spTree>
    <p:extLst>
      <p:ext uri="{BB962C8B-B14F-4D97-AF65-F5344CB8AC3E}">
        <p14:creationId xmlns:p14="http://schemas.microsoft.com/office/powerpoint/2010/main" val="2758078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29CDE8-E480-45BB-AAC7-9B719E313B3B}"/>
              </a:ext>
            </a:extLst>
          </p:cNvPr>
          <p:cNvSpPr txBox="1"/>
          <p:nvPr/>
        </p:nvSpPr>
        <p:spPr>
          <a:xfrm>
            <a:off x="196529" y="126493"/>
            <a:ext cx="11255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Dialog Flow Testing</a:t>
            </a:r>
          </a:p>
        </p:txBody>
      </p:sp>
    </p:spTree>
    <p:extLst>
      <p:ext uri="{BB962C8B-B14F-4D97-AF65-F5344CB8AC3E}">
        <p14:creationId xmlns:p14="http://schemas.microsoft.com/office/powerpoint/2010/main" val="1763979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22456</TotalTime>
  <Words>1092</Words>
  <Application>Microsoft Office PowerPoint</Application>
  <PresentationFormat>Widescreen</PresentationFormat>
  <Paragraphs>233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Segoe UI</vt:lpstr>
      <vt:lpstr>Times New Roman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Scenarios in UI Based Testing</vt:lpstr>
      <vt:lpstr>PowerPoint Presentation</vt:lpstr>
      <vt:lpstr>PowerPoint Presentation</vt:lpstr>
      <vt:lpstr>PowerPoint Presentation</vt:lpstr>
      <vt:lpstr>PowerPoint Presentation</vt:lpstr>
      <vt:lpstr>Thank You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tools comparison</dc:title>
  <dc:creator>Ramana, Srinivas</dc:creator>
  <cp:lastModifiedBy>Menon, Gaurav</cp:lastModifiedBy>
  <cp:revision>188</cp:revision>
  <dcterms:created xsi:type="dcterms:W3CDTF">2020-02-26T06:25:16Z</dcterms:created>
  <dcterms:modified xsi:type="dcterms:W3CDTF">2020-05-21T09:10:54Z</dcterms:modified>
</cp:coreProperties>
</file>